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ABB320-3045-4737-836D-7B53CE95B3F4}">
  <a:tblStyle styleId="{B5ABB320-3045-4737-836D-7B53CE95B3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0ED11B-5152-4BFF-947B-E7E14B2B9BF8}" styleName="Table_1">
    <a:wholeTbl>
      <a:tcTxStyle b="off" i="off">
        <a:font>
          <a:latin typeface="Calibri"/>
          <a:ea typeface="Calibri"/>
          <a:cs typeface="Calibri"/>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 styleId="{F6AD7DE7-8DF4-4498-98DD-2D87D9CCDDCD}"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71587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43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302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405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6725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23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77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14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632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301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0232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96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63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701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1593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973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5009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46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282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09440" y="3429000"/>
            <a:ext cx="10180200" cy="18324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ctr" anchorCtr="0"/>
          <a:lstStyle>
            <a:lvl1pPr marR="0" lvl="0" algn="r" rtl="0">
              <a:spcBef>
                <a:spcPts val="0"/>
              </a:spcBef>
              <a:spcAft>
                <a:spcPts val="0"/>
              </a:spcAft>
              <a:buClr>
                <a:schemeClr val="lt1"/>
              </a:buClr>
              <a:buSzPts val="4800"/>
              <a:buFont typeface="Calibri"/>
              <a:buNone/>
              <a:defRPr sz="4800" b="0" i="0" u="none" strike="noStrike" cap="none">
                <a:solidFill>
                  <a:schemeClr val="lt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14" name="Shape 14"/>
          <p:cNvSpPr txBox="1">
            <a:spLocks noGrp="1"/>
          </p:cNvSpPr>
          <p:nvPr>
            <p:ph type="subTitle" idx="1"/>
          </p:nvPr>
        </p:nvSpPr>
        <p:spPr>
          <a:xfrm>
            <a:off x="598620" y="1800147"/>
            <a:ext cx="10791300" cy="1629000"/>
          </a:xfrm>
          <a:prstGeom prst="rect">
            <a:avLst/>
          </a:prstGeom>
          <a:noFill/>
          <a:ln>
            <a:noFill/>
          </a:ln>
        </p:spPr>
        <p:txBody>
          <a:bodyPr spcFirstLastPara="1" wrap="square" lIns="121900" tIns="121900" rIns="121900" bIns="121900" anchor="t" anchorCtr="0"/>
          <a:lstStyle>
            <a:lvl1pPr marR="0" lvl="0" algn="r" rtl="0">
              <a:spcBef>
                <a:spcPts val="700"/>
              </a:spcBef>
              <a:spcAft>
                <a:spcPts val="0"/>
              </a:spcAft>
              <a:buClr>
                <a:srgbClr val="FE9202"/>
              </a:buClr>
              <a:buSzPts val="3700"/>
              <a:buFont typeface="Arial"/>
              <a:buNone/>
              <a:defRPr sz="3700" b="0" i="0" u="none" strike="noStrike" cap="none">
                <a:solidFill>
                  <a:srgbClr val="FE9202"/>
                </a:solidFill>
                <a:latin typeface="Calibri"/>
                <a:ea typeface="Calibri"/>
                <a:cs typeface="Calibri"/>
                <a:sym typeface="Calibri"/>
              </a:defRPr>
            </a:lvl1pPr>
            <a:lvl2pPr marR="0" lvl="1" algn="ctr" rtl="0">
              <a:spcBef>
                <a:spcPts val="700"/>
              </a:spcBef>
              <a:spcAft>
                <a:spcPts val="0"/>
              </a:spcAft>
              <a:buClr>
                <a:srgbClr val="888888"/>
              </a:buClr>
              <a:buSzPts val="3700"/>
              <a:buFont typeface="Arial"/>
              <a:buNone/>
              <a:defRPr sz="3700" b="0" i="0" u="none" strike="noStrike" cap="none">
                <a:solidFill>
                  <a:srgbClr val="888888"/>
                </a:solidFill>
                <a:latin typeface="Calibri"/>
                <a:ea typeface="Calibri"/>
                <a:cs typeface="Calibri"/>
                <a:sym typeface="Calibri"/>
              </a:defRPr>
            </a:lvl2pPr>
            <a:lvl3pPr marR="0" lvl="2" algn="ctr" rtl="0">
              <a:spcBef>
                <a:spcPts val="60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3pPr>
            <a:lvl4pPr marR="0" lvl="3"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
        <p:nvSpPr>
          <p:cNvPr id="15" name="Shape 15"/>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389717" y="4800600"/>
            <a:ext cx="7315200" cy="566700"/>
          </a:xfrm>
          <a:prstGeom prst="rect">
            <a:avLst/>
          </a:prstGeom>
          <a:noFill/>
          <a:ln>
            <a:noFill/>
          </a:ln>
        </p:spPr>
        <p:txBody>
          <a:bodyPr spcFirstLastPara="1" wrap="square" lIns="121900" tIns="121900" rIns="121900" bIns="121900" anchor="b" anchorCtr="0"/>
          <a:lstStyle>
            <a:lvl1pPr marR="0" lvl="0" algn="l" rtl="0">
              <a:spcBef>
                <a:spcPts val="0"/>
              </a:spcBef>
              <a:spcAft>
                <a:spcPts val="0"/>
              </a:spcAft>
              <a:buClr>
                <a:schemeClr val="dk1"/>
              </a:buClr>
              <a:buSzPts val="2700"/>
              <a:buFont typeface="Calibri"/>
              <a:buNone/>
              <a:defRPr sz="2700" b="1"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70" name="Shape 70"/>
          <p:cNvSpPr>
            <a:spLocks noGrp="1"/>
          </p:cNvSpPr>
          <p:nvPr>
            <p:ph type="pic" idx="2"/>
          </p:nvPr>
        </p:nvSpPr>
        <p:spPr>
          <a:xfrm>
            <a:off x="2389717" y="612775"/>
            <a:ext cx="7315200" cy="4114800"/>
          </a:xfrm>
          <a:prstGeom prst="rect">
            <a:avLst/>
          </a:prstGeom>
          <a:noFill/>
          <a:ln>
            <a:noFill/>
          </a:ln>
        </p:spPr>
        <p:txBody>
          <a:bodyPr spcFirstLastPara="1" wrap="square" lIns="121900" tIns="121900" rIns="121900" bIns="121900" anchor="t" anchorCtr="0"/>
          <a:lstStyle>
            <a:lvl1pPr marR="0" lvl="0" algn="l" rtl="0">
              <a:spcBef>
                <a:spcPts val="9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spcBef>
                <a:spcPts val="6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spcBef>
                <a:spcPts val="5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2389717" y="5367338"/>
            <a:ext cx="7315200" cy="804900"/>
          </a:xfrm>
          <a:prstGeom prst="rect">
            <a:avLst/>
          </a:prstGeom>
          <a:noFill/>
          <a:ln>
            <a:noFill/>
          </a:ln>
        </p:spPr>
        <p:txBody>
          <a:bodyPr spcFirstLastPara="1" wrap="square" lIns="121900" tIns="121900" rIns="121900" bIns="121900" anchor="t" anchorCtr="0"/>
          <a:lstStyle>
            <a:lvl1pPr marL="457200" marR="0" lvl="0" indent="-228600"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09600" y="274639"/>
            <a:ext cx="10972800" cy="11430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77" name="Shape 77"/>
          <p:cNvSpPr txBox="1">
            <a:spLocks noGrp="1"/>
          </p:cNvSpPr>
          <p:nvPr>
            <p:ph type="body" idx="1"/>
          </p:nvPr>
        </p:nvSpPr>
        <p:spPr>
          <a:xfrm rot="5400000">
            <a:off x="3832950" y="-1623149"/>
            <a:ext cx="4526100" cy="10972800"/>
          </a:xfrm>
          <a:prstGeom prst="rect">
            <a:avLst/>
          </a:prstGeom>
          <a:noFill/>
          <a:ln>
            <a:noFill/>
          </a:ln>
        </p:spPr>
        <p:txBody>
          <a:bodyPr spcFirstLastPara="1" wrap="square" lIns="121900" tIns="121900" rIns="121900" bIns="121900" anchor="t" anchorCtr="0"/>
          <a:lstStyle>
            <a:lvl1pPr marL="457200" marR="0" lvl="0" indent="-501650" algn="l" rtl="0">
              <a:spcBef>
                <a:spcPts val="90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7285050" y="1828789"/>
            <a:ext cx="5851500" cy="27432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83" name="Shape 83"/>
          <p:cNvSpPr txBox="1">
            <a:spLocks noGrp="1"/>
          </p:cNvSpPr>
          <p:nvPr>
            <p:ph type="body" idx="1"/>
          </p:nvPr>
        </p:nvSpPr>
        <p:spPr>
          <a:xfrm rot="5400000">
            <a:off x="1697000" y="-812861"/>
            <a:ext cx="5851500" cy="8026500"/>
          </a:xfrm>
          <a:prstGeom prst="rect">
            <a:avLst/>
          </a:prstGeom>
          <a:noFill/>
          <a:ln>
            <a:noFill/>
          </a:ln>
        </p:spPr>
        <p:txBody>
          <a:bodyPr spcFirstLastPara="1" wrap="square" lIns="121900" tIns="121900" rIns="121900" bIns="121900" anchor="t" anchorCtr="0"/>
          <a:lstStyle>
            <a:lvl1pPr marL="457200" marR="0" lvl="0" indent="-501650" algn="l" rtl="0">
              <a:spcBef>
                <a:spcPts val="90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87" name="Shape 87" descr="E:\websites\free-power-point-templates\2012\logos.png"/>
          <p:cNvPicPr preferRelativeResize="0"/>
          <p:nvPr/>
        </p:nvPicPr>
        <p:blipFill rotWithShape="1">
          <a:blip r:embed="rId2">
            <a:alphaModFix/>
          </a:blip>
          <a:srcRect/>
          <a:stretch/>
        </p:blipFill>
        <p:spPr>
          <a:xfrm>
            <a:off x="5224408" y="3101617"/>
            <a:ext cx="1951712" cy="70261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598620" y="171293"/>
            <a:ext cx="10994700" cy="1221600"/>
          </a:xfrm>
          <a:prstGeom prst="rect">
            <a:avLst/>
          </a:prstGeom>
          <a:noFill/>
          <a:ln>
            <a:noFill/>
          </a:ln>
        </p:spPr>
        <p:txBody>
          <a:bodyPr spcFirstLastPara="1" wrap="square" lIns="121900" tIns="121900" rIns="121900" bIns="121900" anchor="ctr" anchorCtr="0"/>
          <a:lstStyle>
            <a:lvl1pPr marR="0" lvl="0" algn="r" rtl="0">
              <a:spcBef>
                <a:spcPts val="0"/>
              </a:spcBef>
              <a:spcAft>
                <a:spcPts val="0"/>
              </a:spcAft>
              <a:buClr>
                <a:srgbClr val="FE9202"/>
              </a:buClr>
              <a:buSzPts val="4800"/>
              <a:buFont typeface="Calibri"/>
              <a:buNone/>
              <a:defRPr sz="4800" b="0" i="0" u="none" strike="noStrike" cap="none">
                <a:solidFill>
                  <a:srgbClr val="FE9202"/>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20" name="Shape 20"/>
          <p:cNvSpPr txBox="1">
            <a:spLocks noGrp="1"/>
          </p:cNvSpPr>
          <p:nvPr>
            <p:ph type="body" idx="1"/>
          </p:nvPr>
        </p:nvSpPr>
        <p:spPr>
          <a:xfrm>
            <a:off x="598621" y="1800147"/>
            <a:ext cx="10994700" cy="4683000"/>
          </a:xfrm>
          <a:prstGeom prst="rect">
            <a:avLst/>
          </a:prstGeom>
          <a:noFill/>
          <a:ln>
            <a:noFill/>
          </a:ln>
        </p:spPr>
        <p:txBody>
          <a:bodyPr spcFirstLastPara="1" wrap="square" lIns="121900" tIns="121900" rIns="121900" bIns="121900" anchor="t" anchorCtr="0"/>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634687" y="578507"/>
            <a:ext cx="8755200" cy="7635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Clr>
                <a:srgbClr val="FE9202"/>
              </a:buClr>
              <a:buSzPts val="4800"/>
              <a:buFont typeface="Calibri"/>
              <a:buNone/>
              <a:defRPr sz="4800" b="0" i="0" u="none" strike="noStrike" cap="none">
                <a:solidFill>
                  <a:srgbClr val="FE9202"/>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26" name="Shape 26"/>
          <p:cNvSpPr txBox="1">
            <a:spLocks noGrp="1"/>
          </p:cNvSpPr>
          <p:nvPr>
            <p:ph type="body" idx="1"/>
          </p:nvPr>
        </p:nvSpPr>
        <p:spPr>
          <a:xfrm>
            <a:off x="2634687" y="1392933"/>
            <a:ext cx="8755200" cy="4681500"/>
          </a:xfrm>
          <a:prstGeom prst="rect">
            <a:avLst/>
          </a:prstGeom>
          <a:noFill/>
          <a:ln>
            <a:noFill/>
          </a:ln>
        </p:spPr>
        <p:txBody>
          <a:bodyPr spcFirstLastPara="1" wrap="square" lIns="121900" tIns="121900" rIns="121900" bIns="121900" anchor="t" anchorCtr="0"/>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98620" y="171293"/>
            <a:ext cx="10587600" cy="1017900"/>
          </a:xfrm>
          <a:prstGeom prst="rect">
            <a:avLst/>
          </a:prstGeom>
          <a:noFill/>
          <a:ln>
            <a:noFill/>
          </a:ln>
        </p:spPr>
        <p:txBody>
          <a:bodyPr spcFirstLastPara="1" wrap="square" lIns="121900" tIns="121900" rIns="121900" bIns="121900" anchor="ctr" anchorCtr="0"/>
          <a:lstStyle>
            <a:lvl1pPr marR="0" lvl="0" algn="r" rtl="0">
              <a:spcBef>
                <a:spcPts val="0"/>
              </a:spcBef>
              <a:spcAft>
                <a:spcPts val="0"/>
              </a:spcAft>
              <a:buClr>
                <a:srgbClr val="FE9202"/>
              </a:buClr>
              <a:buSzPts val="4800"/>
              <a:buFont typeface="Calibri"/>
              <a:buNone/>
              <a:defRPr sz="4800" b="0" i="0" u="none" strike="noStrike" cap="none">
                <a:solidFill>
                  <a:srgbClr val="FE9202"/>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32" name="Shape 32"/>
          <p:cNvSpPr txBox="1">
            <a:spLocks noGrp="1"/>
          </p:cNvSpPr>
          <p:nvPr>
            <p:ph type="body" idx="1"/>
          </p:nvPr>
        </p:nvSpPr>
        <p:spPr>
          <a:xfrm>
            <a:off x="715839" y="1974812"/>
            <a:ext cx="5386800" cy="639900"/>
          </a:xfrm>
          <a:prstGeom prst="rect">
            <a:avLst/>
          </a:prstGeom>
          <a:noFill/>
          <a:ln>
            <a:noFill/>
          </a:ln>
        </p:spPr>
        <p:txBody>
          <a:bodyPr spcFirstLastPara="1" wrap="square" lIns="121900" tIns="121900" rIns="121900" bIns="121900" anchor="b" anchorCtr="0"/>
          <a:lstStyle>
            <a:lvl1pPr marL="457200" marR="0" lvl="0" indent="-228600" algn="ctr" rtl="0">
              <a:spcBef>
                <a:spcPts val="6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5pPr>
            <a:lvl6pPr marL="2743200" marR="0" lvl="5"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6pPr>
            <a:lvl7pPr marL="3200400" marR="0" lvl="6"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7pPr>
            <a:lvl8pPr marL="3657600" marR="0" lvl="7"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8pPr>
            <a:lvl9pPr marL="4114800" marR="0" lvl="8"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715839" y="2614573"/>
            <a:ext cx="5386800" cy="2850600"/>
          </a:xfrm>
          <a:prstGeom prst="rect">
            <a:avLst/>
          </a:prstGeom>
          <a:noFill/>
          <a:ln>
            <a:noFill/>
          </a:ln>
        </p:spPr>
        <p:txBody>
          <a:bodyPr spcFirstLastPara="1" wrap="square" lIns="121900" tIns="121900" rIns="121900" bIns="121900" anchor="t" anchorCtr="0"/>
          <a:lstStyle>
            <a:lvl1pPr marL="457200" marR="0" lvl="0" indent="-431800" algn="ctr"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0050" algn="ctr"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81000" algn="ctr"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ctr"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ctr"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3"/>
          </p:nvPr>
        </p:nvSpPr>
        <p:spPr>
          <a:xfrm>
            <a:off x="6096000" y="1974812"/>
            <a:ext cx="5388900" cy="639900"/>
          </a:xfrm>
          <a:prstGeom prst="rect">
            <a:avLst/>
          </a:prstGeom>
          <a:noFill/>
          <a:ln>
            <a:noFill/>
          </a:ln>
        </p:spPr>
        <p:txBody>
          <a:bodyPr spcFirstLastPara="1" wrap="square" lIns="121900" tIns="121900" rIns="121900" bIns="121900" anchor="b" anchorCtr="0"/>
          <a:lstStyle>
            <a:lvl1pPr marL="457200" marR="0" lvl="0" indent="-228600" algn="ctr" rtl="0">
              <a:spcBef>
                <a:spcPts val="600"/>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1pPr>
            <a:lvl2pPr marL="914400" marR="0" lvl="1" indent="-228600" algn="l" rtl="0">
              <a:spcBef>
                <a:spcPts val="500"/>
              </a:spcBef>
              <a:spcAft>
                <a:spcPts val="0"/>
              </a:spcAft>
              <a:buClr>
                <a:schemeClr val="dk1"/>
              </a:buClr>
              <a:buSzPts val="2700"/>
              <a:buFont typeface="Arial"/>
              <a:buNone/>
              <a:defRPr sz="2700" b="1" i="0" u="none" strike="noStrike" cap="none">
                <a:solidFill>
                  <a:schemeClr val="dk1"/>
                </a:solidFill>
                <a:latin typeface="Calibri"/>
                <a:ea typeface="Calibri"/>
                <a:cs typeface="Calibri"/>
                <a:sym typeface="Calibri"/>
              </a:defRPr>
            </a:lvl2pPr>
            <a:lvl3pPr marL="1371600" marR="0" lvl="2" indent="-228600" algn="l" rtl="0">
              <a:spcBef>
                <a:spcPts val="5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5pPr>
            <a:lvl6pPr marL="2743200" marR="0" lvl="5"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6pPr>
            <a:lvl7pPr marL="3200400" marR="0" lvl="6"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7pPr>
            <a:lvl8pPr marL="3657600" marR="0" lvl="7"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8pPr>
            <a:lvl9pPr marL="4114800" marR="0" lvl="8" indent="-228600" algn="l" rtl="0">
              <a:spcBef>
                <a:spcPts val="400"/>
              </a:spcBef>
              <a:spcAft>
                <a:spcPts val="0"/>
              </a:spcAft>
              <a:buClr>
                <a:schemeClr val="dk1"/>
              </a:buClr>
              <a:buSzPts val="2100"/>
              <a:buFont typeface="Arial"/>
              <a:buNone/>
              <a:defRPr sz="21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4"/>
          </p:nvPr>
        </p:nvSpPr>
        <p:spPr>
          <a:xfrm>
            <a:off x="6096000" y="2614573"/>
            <a:ext cx="5388900" cy="2850600"/>
          </a:xfrm>
          <a:prstGeom prst="rect">
            <a:avLst/>
          </a:prstGeom>
          <a:noFill/>
          <a:ln>
            <a:noFill/>
          </a:ln>
        </p:spPr>
        <p:txBody>
          <a:bodyPr spcFirstLastPara="1" wrap="square" lIns="121900" tIns="121900" rIns="121900" bIns="121900" anchor="t" anchorCtr="0"/>
          <a:lstStyle>
            <a:lvl1pPr marL="457200" marR="0" lvl="0" indent="-431800" algn="ctr"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0050" algn="ctr"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81000" algn="ctr"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ctr"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ctr"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Shape 40"/>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963084" y="4406902"/>
            <a:ext cx="10363200" cy="1362000"/>
          </a:xfrm>
          <a:prstGeom prst="rect">
            <a:avLst/>
          </a:prstGeom>
          <a:noFill/>
          <a:ln>
            <a:noFill/>
          </a:ln>
        </p:spPr>
        <p:txBody>
          <a:bodyPr spcFirstLastPara="1" wrap="square" lIns="121900" tIns="121900" rIns="121900" bIns="121900" anchor="t" anchorCtr="0"/>
          <a:lstStyle>
            <a:lvl1pPr marR="0" lvl="0" algn="l" rtl="0">
              <a:spcBef>
                <a:spcPts val="0"/>
              </a:spcBef>
              <a:spcAft>
                <a:spcPts val="0"/>
              </a:spcAft>
              <a:buClr>
                <a:schemeClr val="dk1"/>
              </a:buClr>
              <a:buSzPts val="5300"/>
              <a:buFont typeface="Calibri"/>
              <a:buNone/>
              <a:defRPr sz="5300" b="1"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45" name="Shape 45"/>
          <p:cNvSpPr txBox="1">
            <a:spLocks noGrp="1"/>
          </p:cNvSpPr>
          <p:nvPr>
            <p:ph type="body" idx="1"/>
          </p:nvPr>
        </p:nvSpPr>
        <p:spPr>
          <a:xfrm>
            <a:off x="963084" y="2906713"/>
            <a:ext cx="10363200" cy="1500300"/>
          </a:xfrm>
          <a:prstGeom prst="rect">
            <a:avLst/>
          </a:prstGeom>
          <a:noFill/>
          <a:ln>
            <a:noFill/>
          </a:ln>
        </p:spPr>
        <p:txBody>
          <a:bodyPr spcFirstLastPara="1" wrap="square" lIns="121900" tIns="121900" rIns="121900" bIns="121900" anchor="b" anchorCtr="0"/>
          <a:lstStyle>
            <a:lvl1pPr marL="457200" marR="0" lvl="0" indent="-228600" algn="l"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1pPr>
            <a:lvl2pPr marL="914400" marR="0" lvl="1" indent="-228600" algn="l" rtl="0">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L="1371600" marR="0" lvl="2" indent="-228600" algn="l" rtl="0">
              <a:spcBef>
                <a:spcPts val="400"/>
              </a:spcBef>
              <a:spcAft>
                <a:spcPts val="0"/>
              </a:spcAft>
              <a:buClr>
                <a:srgbClr val="888888"/>
              </a:buClr>
              <a:buSzPts val="2100"/>
              <a:buFont typeface="Arial"/>
              <a:buNone/>
              <a:defRPr sz="2100" b="0" i="0" u="none" strike="noStrike" cap="none">
                <a:solidFill>
                  <a:srgbClr val="888888"/>
                </a:solidFill>
                <a:latin typeface="Calibri"/>
                <a:ea typeface="Calibri"/>
                <a:cs typeface="Calibri"/>
                <a:sym typeface="Calibri"/>
              </a:defRPr>
            </a:lvl3pPr>
            <a:lvl4pPr marL="1828800" marR="0" lvl="3" indent="-228600" algn="l" rtl="0">
              <a:spcBef>
                <a:spcPts val="4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4pPr>
            <a:lvl5pPr marL="2286000" marR="0" lvl="4" indent="-228600" algn="l" rtl="0">
              <a:spcBef>
                <a:spcPts val="4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5pPr>
            <a:lvl6pPr marL="2743200" marR="0" lvl="5" indent="-228600" algn="l" rtl="0">
              <a:spcBef>
                <a:spcPts val="4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6pPr>
            <a:lvl7pPr marL="3200400" marR="0" lvl="6" indent="-228600" algn="l" rtl="0">
              <a:spcBef>
                <a:spcPts val="4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7pPr>
            <a:lvl8pPr marL="3657600" marR="0" lvl="7" indent="-228600" algn="l" rtl="0">
              <a:spcBef>
                <a:spcPts val="4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8pPr>
            <a:lvl9pPr marL="4114800" marR="0" lvl="8" indent="-228600" algn="l" rtl="0">
              <a:spcBef>
                <a:spcPts val="400"/>
              </a:spcBef>
              <a:spcAft>
                <a:spcPts val="0"/>
              </a:spcAft>
              <a:buClr>
                <a:srgbClr val="888888"/>
              </a:buClr>
              <a:buSzPts val="1900"/>
              <a:buFont typeface="Arial"/>
              <a:buNone/>
              <a:defRPr sz="19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09600" y="274639"/>
            <a:ext cx="10972800" cy="11430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51" name="Shape 51"/>
          <p:cNvSpPr txBox="1">
            <a:spLocks noGrp="1"/>
          </p:cNvSpPr>
          <p:nvPr>
            <p:ph type="body" idx="1"/>
          </p:nvPr>
        </p:nvSpPr>
        <p:spPr>
          <a:xfrm>
            <a:off x="609600" y="1600201"/>
            <a:ext cx="5384700" cy="4526100"/>
          </a:xfrm>
          <a:prstGeom prst="rect">
            <a:avLst/>
          </a:prstGeom>
          <a:noFill/>
          <a:ln>
            <a:noFill/>
          </a:ln>
        </p:spPr>
        <p:txBody>
          <a:bodyPr spcFirstLastPara="1" wrap="square" lIns="121900" tIns="121900" rIns="121900" bIns="121900" anchor="t" anchorCtr="0"/>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197600" y="1600201"/>
            <a:ext cx="5384700" cy="4526100"/>
          </a:xfrm>
          <a:prstGeom prst="rect">
            <a:avLst/>
          </a:prstGeom>
          <a:noFill/>
          <a:ln>
            <a:noFill/>
          </a:ln>
        </p:spPr>
        <p:txBody>
          <a:bodyPr spcFirstLastPara="1" wrap="square" lIns="121900" tIns="121900" rIns="121900" bIns="121900" anchor="t" anchorCtr="0"/>
          <a:lstStyle>
            <a:lvl1pPr marL="457200" marR="0" lvl="0"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09600" y="274639"/>
            <a:ext cx="10972800" cy="11430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58" name="Shape 58"/>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09601" y="273049"/>
            <a:ext cx="4011000" cy="1162200"/>
          </a:xfrm>
          <a:prstGeom prst="rect">
            <a:avLst/>
          </a:prstGeom>
          <a:noFill/>
          <a:ln>
            <a:noFill/>
          </a:ln>
        </p:spPr>
        <p:txBody>
          <a:bodyPr spcFirstLastPara="1" wrap="square" lIns="121900" tIns="121900" rIns="121900" bIns="121900" anchor="b" anchorCtr="0"/>
          <a:lstStyle>
            <a:lvl1pPr marR="0" lvl="0" algn="l" rtl="0">
              <a:spcBef>
                <a:spcPts val="0"/>
              </a:spcBef>
              <a:spcAft>
                <a:spcPts val="0"/>
              </a:spcAft>
              <a:buClr>
                <a:schemeClr val="dk1"/>
              </a:buClr>
              <a:buSzPts val="2700"/>
              <a:buFont typeface="Calibri"/>
              <a:buNone/>
              <a:defRPr sz="2700" b="1"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63" name="Shape 63"/>
          <p:cNvSpPr txBox="1">
            <a:spLocks noGrp="1"/>
          </p:cNvSpPr>
          <p:nvPr>
            <p:ph type="body" idx="1"/>
          </p:nvPr>
        </p:nvSpPr>
        <p:spPr>
          <a:xfrm>
            <a:off x="4766733" y="273051"/>
            <a:ext cx="6815700" cy="5853000"/>
          </a:xfrm>
          <a:prstGeom prst="rect">
            <a:avLst/>
          </a:prstGeom>
          <a:noFill/>
          <a:ln>
            <a:noFill/>
          </a:ln>
        </p:spPr>
        <p:txBody>
          <a:bodyPr spcFirstLastPara="1" wrap="square" lIns="121900" tIns="121900" rIns="121900" bIns="121900" anchor="t" anchorCtr="0"/>
          <a:lstStyle>
            <a:lvl1pPr marL="457200" marR="0" lvl="0" indent="-501650" algn="l" rtl="0">
              <a:spcBef>
                <a:spcPts val="90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609601" y="1435101"/>
            <a:ext cx="4011000" cy="4691100"/>
          </a:xfrm>
          <a:prstGeom prst="rect">
            <a:avLst/>
          </a:prstGeom>
          <a:noFill/>
          <a:ln>
            <a:noFill/>
          </a:ln>
        </p:spPr>
        <p:txBody>
          <a:bodyPr spcFirstLastPara="1" wrap="square" lIns="121900" tIns="121900" rIns="121900" bIns="121900" anchor="t" anchorCtr="0"/>
          <a:lstStyle>
            <a:lvl1pPr marL="457200" marR="0" lvl="0" indent="-228600"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1pPr>
            <a:lvl2pPr marL="914400" marR="0" lvl="1" indent="-228600" algn="l" rtl="0">
              <a:spcBef>
                <a:spcPts val="3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L="1371600" marR="0" lvl="2" indent="-228600" algn="l" rtl="0">
              <a:spcBef>
                <a:spcPts val="3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a:solidFill>
                  <a:srgbClr val="888888"/>
                </a:solidFill>
                <a:latin typeface="Calibri"/>
                <a:ea typeface="Calibri"/>
                <a:cs typeface="Calibri"/>
                <a:sym typeface="Calibri"/>
              </a:defRPr>
            </a:lvl1pPr>
            <a:lvl2pPr marL="0" marR="0" lvl="1" indent="0" algn="r" rtl="0">
              <a:spcBef>
                <a:spcPts val="0"/>
              </a:spcBef>
              <a:buNone/>
              <a:defRPr sz="1600">
                <a:solidFill>
                  <a:srgbClr val="888888"/>
                </a:solidFill>
                <a:latin typeface="Calibri"/>
                <a:ea typeface="Calibri"/>
                <a:cs typeface="Calibri"/>
                <a:sym typeface="Calibri"/>
              </a:defRPr>
            </a:lvl2pPr>
            <a:lvl3pPr marL="0" marR="0" lvl="2" indent="0" algn="r" rtl="0">
              <a:spcBef>
                <a:spcPts val="0"/>
              </a:spcBef>
              <a:buNone/>
              <a:defRPr sz="1600">
                <a:solidFill>
                  <a:srgbClr val="888888"/>
                </a:solidFill>
                <a:latin typeface="Calibri"/>
                <a:ea typeface="Calibri"/>
                <a:cs typeface="Calibri"/>
                <a:sym typeface="Calibri"/>
              </a:defRPr>
            </a:lvl3pPr>
            <a:lvl4pPr marL="0" marR="0" lvl="3" indent="0" algn="r" rtl="0">
              <a:spcBef>
                <a:spcPts val="0"/>
              </a:spcBef>
              <a:buNone/>
              <a:defRPr sz="1600">
                <a:solidFill>
                  <a:srgbClr val="888888"/>
                </a:solidFill>
                <a:latin typeface="Calibri"/>
                <a:ea typeface="Calibri"/>
                <a:cs typeface="Calibri"/>
                <a:sym typeface="Calibri"/>
              </a:defRPr>
            </a:lvl4pPr>
            <a:lvl5pPr marL="0" marR="0" lvl="4" indent="0" algn="r" rtl="0">
              <a:spcBef>
                <a:spcPts val="0"/>
              </a:spcBef>
              <a:buNone/>
              <a:defRPr sz="1600">
                <a:solidFill>
                  <a:srgbClr val="888888"/>
                </a:solidFill>
                <a:latin typeface="Calibri"/>
                <a:ea typeface="Calibri"/>
                <a:cs typeface="Calibri"/>
                <a:sym typeface="Calibri"/>
              </a:defRPr>
            </a:lvl5pPr>
            <a:lvl6pPr marL="0" marR="0" lvl="5" indent="0" algn="r" rtl="0">
              <a:spcBef>
                <a:spcPts val="0"/>
              </a:spcBef>
              <a:buNone/>
              <a:defRPr sz="1600">
                <a:solidFill>
                  <a:srgbClr val="888888"/>
                </a:solidFill>
                <a:latin typeface="Calibri"/>
                <a:ea typeface="Calibri"/>
                <a:cs typeface="Calibri"/>
                <a:sym typeface="Calibri"/>
              </a:defRPr>
            </a:lvl6pPr>
            <a:lvl7pPr marL="0" marR="0" lvl="6" indent="0" algn="r" rtl="0">
              <a:spcBef>
                <a:spcPts val="0"/>
              </a:spcBef>
              <a:buNone/>
              <a:defRPr sz="1600">
                <a:solidFill>
                  <a:srgbClr val="888888"/>
                </a:solidFill>
                <a:latin typeface="Calibri"/>
                <a:ea typeface="Calibri"/>
                <a:cs typeface="Calibri"/>
                <a:sym typeface="Calibri"/>
              </a:defRPr>
            </a:lvl7pPr>
            <a:lvl8pPr marL="0" marR="0" lvl="7" indent="0" algn="r" rtl="0">
              <a:spcBef>
                <a:spcPts val="0"/>
              </a:spcBef>
              <a:buNone/>
              <a:defRPr sz="1600">
                <a:solidFill>
                  <a:srgbClr val="888888"/>
                </a:solidFill>
                <a:latin typeface="Calibri"/>
                <a:ea typeface="Calibri"/>
                <a:cs typeface="Calibri"/>
                <a:sym typeface="Calibri"/>
              </a:defRPr>
            </a:lvl8pPr>
            <a:lvl9pPr marL="0" marR="0" lvl="8" indent="0" algn="r" rtl="0">
              <a:spcBef>
                <a:spcPts val="0"/>
              </a:spcBef>
              <a:buNone/>
              <a:defRPr sz="16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9600" y="274639"/>
            <a:ext cx="10972800" cy="11430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spcBef>
                <a:spcPts val="0"/>
              </a:spcBef>
              <a:spcAft>
                <a:spcPts val="0"/>
              </a:spcAft>
              <a:buSzPts val="1900"/>
              <a:buNone/>
              <a:defRPr sz="2400"/>
            </a:lvl2pPr>
            <a:lvl3pPr lvl="2">
              <a:spcBef>
                <a:spcPts val="0"/>
              </a:spcBef>
              <a:spcAft>
                <a:spcPts val="0"/>
              </a:spcAft>
              <a:buSzPts val="1900"/>
              <a:buNone/>
              <a:defRPr sz="2400"/>
            </a:lvl3pPr>
            <a:lvl4pPr lvl="3">
              <a:spcBef>
                <a:spcPts val="0"/>
              </a:spcBef>
              <a:spcAft>
                <a:spcPts val="0"/>
              </a:spcAft>
              <a:buSzPts val="1900"/>
              <a:buNone/>
              <a:defRPr sz="2400"/>
            </a:lvl4pPr>
            <a:lvl5pPr lvl="4">
              <a:spcBef>
                <a:spcPts val="0"/>
              </a:spcBef>
              <a:spcAft>
                <a:spcPts val="0"/>
              </a:spcAft>
              <a:buSzPts val="1900"/>
              <a:buNone/>
              <a:defRPr sz="2400"/>
            </a:lvl5pPr>
            <a:lvl6pPr lvl="5">
              <a:spcBef>
                <a:spcPts val="0"/>
              </a:spcBef>
              <a:spcAft>
                <a:spcPts val="0"/>
              </a:spcAft>
              <a:buSzPts val="1900"/>
              <a:buNone/>
              <a:defRPr sz="2400"/>
            </a:lvl6pPr>
            <a:lvl7pPr lvl="6">
              <a:spcBef>
                <a:spcPts val="0"/>
              </a:spcBef>
              <a:spcAft>
                <a:spcPts val="0"/>
              </a:spcAft>
              <a:buSzPts val="1900"/>
              <a:buNone/>
              <a:defRPr sz="2400"/>
            </a:lvl7pPr>
            <a:lvl8pPr lvl="7">
              <a:spcBef>
                <a:spcPts val="0"/>
              </a:spcBef>
              <a:spcAft>
                <a:spcPts val="0"/>
              </a:spcAft>
              <a:buSzPts val="1900"/>
              <a:buNone/>
              <a:defRPr sz="2400"/>
            </a:lvl8pPr>
            <a:lvl9pPr lvl="8">
              <a:spcBef>
                <a:spcPts val="0"/>
              </a:spcBef>
              <a:spcAft>
                <a:spcPts val="0"/>
              </a:spcAft>
              <a:buSzPts val="1900"/>
              <a:buNone/>
              <a:defRPr sz="2400"/>
            </a:lvl9pPr>
          </a:lstStyle>
          <a:p>
            <a:endParaRPr/>
          </a:p>
        </p:txBody>
      </p:sp>
      <p:sp>
        <p:nvSpPr>
          <p:cNvPr id="7" name="Shape 7"/>
          <p:cNvSpPr txBox="1">
            <a:spLocks noGrp="1"/>
          </p:cNvSpPr>
          <p:nvPr>
            <p:ph type="body" idx="1"/>
          </p:nvPr>
        </p:nvSpPr>
        <p:spPr>
          <a:xfrm>
            <a:off x="609600" y="1600201"/>
            <a:ext cx="10972800" cy="4526100"/>
          </a:xfrm>
          <a:prstGeom prst="rect">
            <a:avLst/>
          </a:prstGeom>
          <a:noFill/>
          <a:ln>
            <a:noFill/>
          </a:ln>
        </p:spPr>
        <p:txBody>
          <a:bodyPr spcFirstLastPara="1" wrap="square" lIns="121900" tIns="121900" rIns="121900" bIns="121900" anchor="t" anchorCtr="0"/>
          <a:lstStyle>
            <a:lvl1pPr marL="457200" marR="0" lvl="0" indent="-501650" algn="l" rtl="0">
              <a:spcBef>
                <a:spcPts val="90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609600" y="6356351"/>
            <a:ext cx="2844900" cy="365100"/>
          </a:xfrm>
          <a:prstGeom prst="rect">
            <a:avLst/>
          </a:prstGeom>
          <a:noFill/>
          <a:ln>
            <a:noFill/>
          </a:ln>
        </p:spPr>
        <p:txBody>
          <a:bodyPr spcFirstLastPara="1" wrap="square" lIns="121900" tIns="121900" rIns="121900" bIns="121900" anchor="ctr" anchorCtr="0"/>
          <a:lstStyle>
            <a:lvl1pPr marR="0" lvl="0" algn="l" rtl="0">
              <a:spcBef>
                <a:spcPts val="0"/>
              </a:spcBef>
              <a:spcAft>
                <a:spcPts val="0"/>
              </a:spcAft>
              <a:buSzPts val="19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165600" y="6356351"/>
            <a:ext cx="3860700" cy="365100"/>
          </a:xfrm>
          <a:prstGeom prst="rect">
            <a:avLst/>
          </a:prstGeom>
          <a:noFill/>
          <a:ln>
            <a:noFill/>
          </a:ln>
        </p:spPr>
        <p:txBody>
          <a:bodyPr spcFirstLastPara="1" wrap="square" lIns="121900" tIns="121900" rIns="121900" bIns="121900" anchor="ctr" anchorCtr="0"/>
          <a:lstStyle>
            <a:lvl1pPr marR="0" lvl="0" algn="ctr" rtl="0">
              <a:spcBef>
                <a:spcPts val="0"/>
              </a:spcBef>
              <a:spcAft>
                <a:spcPts val="0"/>
              </a:spcAft>
              <a:buSzPts val="19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900"/>
              <a:buNone/>
              <a:defRPr sz="24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737600" y="6356351"/>
            <a:ext cx="28449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1" name="Shape 11"/>
          <p:cNvSpPr txBox="1"/>
          <p:nvPr/>
        </p:nvSpPr>
        <p:spPr>
          <a:xfrm>
            <a:off x="-12200" y="6951663"/>
            <a:ext cx="11186100" cy="6975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1900" b="0" i="0" u="none" strike="noStrike" cap="none">
                <a:solidFill>
                  <a:srgbClr val="A5A5A5"/>
                </a:solidFill>
                <a:latin typeface="Calibri"/>
                <a:ea typeface="Calibri"/>
                <a:cs typeface="Calibri"/>
                <a:sym typeface="Calibri"/>
              </a:rPr>
              <a:t>This presentation uses a free template provided by FPPT.com</a:t>
            </a:r>
            <a:endParaRPr sz="1900"/>
          </a:p>
          <a:p>
            <a:pPr marL="0" marR="0" lvl="0" indent="0" algn="l" rtl="0">
              <a:spcBef>
                <a:spcPts val="0"/>
              </a:spcBef>
              <a:spcAft>
                <a:spcPts val="0"/>
              </a:spcAft>
              <a:buNone/>
            </a:pPr>
            <a:r>
              <a:rPr lang="en-US" sz="1900">
                <a:solidFill>
                  <a:srgbClr val="A5A5A5"/>
                </a:solidFill>
                <a:latin typeface="Calibri"/>
                <a:ea typeface="Calibri"/>
                <a:cs typeface="Calibri"/>
                <a:sym typeface="Calibri"/>
              </a:rPr>
              <a:t>www.free-power-point-templates.com</a:t>
            </a:r>
            <a:endParaRPr sz="19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8V8EjEzIpk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2870030" y="344439"/>
            <a:ext cx="9144000" cy="2387700"/>
          </a:xfrm>
          <a:prstGeom prst="rect">
            <a:avLst/>
          </a:prstGeom>
          <a:noFill/>
          <a:ln>
            <a:noFill/>
          </a:ln>
        </p:spPr>
        <p:txBody>
          <a:bodyPr spcFirstLastPara="1" wrap="square" lIns="91425" tIns="45700" rIns="91425" bIns="45700" anchor="b" anchorCtr="0">
            <a:noAutofit/>
          </a:bodyPr>
          <a:lstStyle/>
          <a:p>
            <a:pPr marL="914400" marR="0" lvl="0" indent="0" rtl="0">
              <a:lnSpc>
                <a:spcPct val="90000"/>
              </a:lnSpc>
              <a:spcBef>
                <a:spcPts val="0"/>
              </a:spcBef>
              <a:spcAft>
                <a:spcPts val="0"/>
              </a:spcAft>
              <a:buClr>
                <a:schemeClr val="dk1"/>
              </a:buClr>
              <a:buSzPts val="4400"/>
              <a:buFont typeface="Arial"/>
              <a:buNone/>
            </a:pPr>
            <a:r>
              <a:rPr lang="en-US" sz="4000" b="0" i="0" u="none" strike="noStrike" cap="none">
                <a:solidFill>
                  <a:srgbClr val="FFFFFF"/>
                </a:solidFill>
                <a:latin typeface="Arial"/>
                <a:ea typeface="Arial"/>
                <a:cs typeface="Arial"/>
                <a:sym typeface="Arial"/>
              </a:rPr>
              <a:t>Coding and Computational </a:t>
            </a:r>
            <a:endParaRPr sz="4000" b="0" i="0" u="none" strike="noStrike" cap="none">
              <a:solidFill>
                <a:srgbClr val="FFFFFF"/>
              </a:solidFill>
              <a:latin typeface="Arial"/>
              <a:ea typeface="Arial"/>
              <a:cs typeface="Arial"/>
              <a:sym typeface="Arial"/>
            </a:endParaRPr>
          </a:p>
          <a:p>
            <a:pPr marL="914400" marR="0" lvl="0" indent="0" rtl="0">
              <a:lnSpc>
                <a:spcPct val="90000"/>
              </a:lnSpc>
              <a:spcBef>
                <a:spcPts val="0"/>
              </a:spcBef>
              <a:spcAft>
                <a:spcPts val="0"/>
              </a:spcAft>
              <a:buClr>
                <a:schemeClr val="dk1"/>
              </a:buClr>
              <a:buSzPts val="4400"/>
              <a:buFont typeface="Arial"/>
              <a:buNone/>
            </a:pPr>
            <a:r>
              <a:rPr lang="en-US" sz="4000" b="0" i="0" u="none" strike="noStrike" cap="none">
                <a:solidFill>
                  <a:srgbClr val="FFFFFF"/>
                </a:solidFill>
                <a:latin typeface="Arial"/>
                <a:ea typeface="Arial"/>
                <a:cs typeface="Arial"/>
                <a:sym typeface="Arial"/>
              </a:rPr>
              <a:t>Thinking in the </a:t>
            </a:r>
            <a:br>
              <a:rPr lang="en-US" sz="4000" b="0" i="0" u="none" strike="noStrike" cap="none">
                <a:solidFill>
                  <a:srgbClr val="FFFFFF"/>
                </a:solidFill>
                <a:latin typeface="Arial"/>
                <a:ea typeface="Arial"/>
                <a:cs typeface="Arial"/>
                <a:sym typeface="Arial"/>
              </a:rPr>
            </a:br>
            <a:r>
              <a:rPr lang="en-US" sz="4000" b="0" i="0" u="none" strike="noStrike" cap="none">
                <a:solidFill>
                  <a:srgbClr val="FFFFFF"/>
                </a:solidFill>
                <a:latin typeface="Arial"/>
                <a:ea typeface="Arial"/>
                <a:cs typeface="Arial"/>
                <a:sym typeface="Arial"/>
              </a:rPr>
              <a:t>Elementary Classroom</a:t>
            </a:r>
            <a:endParaRPr sz="4000" b="0" i="0" u="none" strike="noStrike" cap="none">
              <a:solidFill>
                <a:srgbClr val="FFFFFF"/>
              </a:solidFill>
              <a:latin typeface="Arial"/>
              <a:ea typeface="Arial"/>
              <a:cs typeface="Arial"/>
              <a:sym typeface="Arial"/>
            </a:endParaRPr>
          </a:p>
        </p:txBody>
      </p:sp>
      <p:sp>
        <p:nvSpPr>
          <p:cNvPr id="93" name="Shape 93"/>
          <p:cNvSpPr txBox="1">
            <a:spLocks noGrp="1"/>
          </p:cNvSpPr>
          <p:nvPr>
            <p:ph type="subTitle" idx="1"/>
          </p:nvPr>
        </p:nvSpPr>
        <p:spPr>
          <a:xfrm>
            <a:off x="1329300" y="2968125"/>
            <a:ext cx="10862700" cy="2930700"/>
          </a:xfrm>
          <a:prstGeom prst="rect">
            <a:avLst/>
          </a:prstGeom>
          <a:noFill/>
          <a:ln>
            <a:noFill/>
          </a:ln>
        </p:spPr>
        <p:txBody>
          <a:bodyPr spcFirstLastPara="1" wrap="square" lIns="91425" tIns="45700" rIns="91425" bIns="45700" anchor="t" anchorCtr="0">
            <a:noAutofit/>
          </a:bodyPr>
          <a:lstStyle/>
          <a:p>
            <a:pPr marL="0" marR="0" lvl="0" indent="0" rtl="0">
              <a:lnSpc>
                <a:spcPct val="70000"/>
              </a:lnSpc>
              <a:spcBef>
                <a:spcPts val="1000"/>
              </a:spcBef>
              <a:spcAft>
                <a:spcPts val="0"/>
              </a:spcAft>
              <a:buClr>
                <a:schemeClr val="dk1"/>
              </a:buClr>
              <a:buSzPts val="2400"/>
              <a:buFont typeface="Arial"/>
              <a:buNone/>
            </a:pPr>
            <a:r>
              <a:rPr lang="en-US" sz="2400" b="0" i="0" u="none" strike="noStrike" cap="none">
                <a:solidFill>
                  <a:srgbClr val="FFFFFF"/>
                </a:solidFill>
                <a:latin typeface="Calibri"/>
                <a:ea typeface="Calibri"/>
                <a:cs typeface="Calibri"/>
                <a:sym typeface="Calibri"/>
              </a:rPr>
              <a:t/>
            </a:r>
            <a:br>
              <a:rPr lang="en-US" sz="2400" b="0" i="0" u="none" strike="noStrike" cap="none">
                <a:solidFill>
                  <a:srgbClr val="FFFFFF"/>
                </a:solidFill>
                <a:latin typeface="Calibri"/>
                <a:ea typeface="Calibri"/>
                <a:cs typeface="Calibri"/>
                <a:sym typeface="Calibri"/>
              </a:rPr>
            </a:br>
            <a:r>
              <a:rPr lang="en-US" sz="1800" b="1" i="0" u="none" strike="noStrike" cap="none">
                <a:solidFill>
                  <a:srgbClr val="FFFFFF"/>
                </a:solidFill>
              </a:rPr>
              <a:t>Alyson Hooker, Science Coach</a:t>
            </a:r>
            <a:endParaRPr sz="1800" b="1">
              <a:solidFill>
                <a:srgbClr val="FFFFFF"/>
              </a:solidFill>
            </a:endParaRPr>
          </a:p>
          <a:p>
            <a:pPr marL="0" marR="0" lvl="0" indent="0" rtl="0">
              <a:lnSpc>
                <a:spcPct val="70000"/>
              </a:lnSpc>
              <a:spcBef>
                <a:spcPts val="1000"/>
              </a:spcBef>
              <a:spcAft>
                <a:spcPts val="0"/>
              </a:spcAft>
              <a:buClr>
                <a:schemeClr val="dk1"/>
              </a:buClr>
              <a:buSzPts val="2400"/>
              <a:buFont typeface="Arial"/>
              <a:buNone/>
            </a:pPr>
            <a:r>
              <a:rPr lang="en-US" sz="1800" b="1" i="0" u="none" strike="noStrike" cap="none">
                <a:solidFill>
                  <a:srgbClr val="FFFFFF"/>
                </a:solidFill>
              </a:rPr>
              <a:t>Tracy Miller, Magnet Teacher Resource Specialist Trainer</a:t>
            </a:r>
            <a:endParaRPr sz="1800" b="1">
              <a:solidFill>
                <a:srgbClr val="FFFFFF"/>
              </a:solidFill>
            </a:endParaRPr>
          </a:p>
          <a:p>
            <a:pPr marL="0" marR="0" lvl="0" indent="0" rtl="0">
              <a:lnSpc>
                <a:spcPct val="70000"/>
              </a:lnSpc>
              <a:spcBef>
                <a:spcPts val="1000"/>
              </a:spcBef>
              <a:spcAft>
                <a:spcPts val="0"/>
              </a:spcAft>
              <a:buClr>
                <a:schemeClr val="dk1"/>
              </a:buClr>
              <a:buSzPts val="2400"/>
              <a:buFont typeface="Arial"/>
              <a:buNone/>
            </a:pPr>
            <a:r>
              <a:rPr lang="en-US" sz="1800" b="1" i="0" u="none" strike="noStrike" cap="none">
                <a:solidFill>
                  <a:srgbClr val="FFFFFF"/>
                </a:solidFill>
              </a:rPr>
              <a:t>Glenda Montgomery, First </a:t>
            </a:r>
            <a:r>
              <a:rPr lang="en-US" sz="1800" b="1">
                <a:solidFill>
                  <a:srgbClr val="FFFFFF"/>
                </a:solidFill>
              </a:rPr>
              <a:t>G</a:t>
            </a:r>
            <a:r>
              <a:rPr lang="en-US" sz="1800" b="1" i="0" u="none" strike="noStrike" cap="none">
                <a:solidFill>
                  <a:srgbClr val="FFFFFF"/>
                </a:solidFill>
              </a:rPr>
              <a:t>rade </a:t>
            </a:r>
            <a:r>
              <a:rPr lang="en-US" sz="1800" b="1">
                <a:solidFill>
                  <a:srgbClr val="FFFFFF"/>
                </a:solidFill>
              </a:rPr>
              <a:t>T</a:t>
            </a:r>
            <a:r>
              <a:rPr lang="en-US" sz="1800" b="1" i="0" u="none" strike="noStrike" cap="none">
                <a:solidFill>
                  <a:srgbClr val="FFFFFF"/>
                </a:solidFill>
              </a:rPr>
              <a:t>eacher</a:t>
            </a:r>
            <a:endParaRPr sz="1800" b="1">
              <a:solidFill>
                <a:srgbClr val="FFFFFF"/>
              </a:solidFill>
            </a:endParaRPr>
          </a:p>
          <a:p>
            <a:pPr marL="0" marR="0" lvl="0" indent="0" rtl="0">
              <a:lnSpc>
                <a:spcPct val="70000"/>
              </a:lnSpc>
              <a:spcBef>
                <a:spcPts val="1000"/>
              </a:spcBef>
              <a:spcAft>
                <a:spcPts val="0"/>
              </a:spcAft>
              <a:buClr>
                <a:schemeClr val="dk1"/>
              </a:buClr>
              <a:buSzPts val="2400"/>
              <a:buFont typeface="Arial"/>
              <a:buNone/>
            </a:pPr>
            <a:r>
              <a:rPr lang="en-US" sz="1800" b="1" i="0" u="none" strike="noStrike" cap="none">
                <a:solidFill>
                  <a:srgbClr val="FFFFFF"/>
                </a:solidFill>
              </a:rPr>
              <a:t>Andrew Silbaugh, Gifted/Fabrication Lab/ITV teacher</a:t>
            </a:r>
            <a:endParaRPr sz="1800" b="1">
              <a:solidFill>
                <a:srgbClr val="FFFFFF"/>
              </a:solidFill>
            </a:endParaRPr>
          </a:p>
          <a:p>
            <a:pPr marL="0" marR="0" lvl="0" indent="0" algn="l" rtl="0">
              <a:lnSpc>
                <a:spcPct val="70000"/>
              </a:lnSpc>
              <a:spcBef>
                <a:spcPts val="1000"/>
              </a:spcBef>
              <a:spcAft>
                <a:spcPts val="0"/>
              </a:spcAft>
              <a:buClr>
                <a:schemeClr val="dk1"/>
              </a:buClr>
              <a:buSzPts val="600"/>
              <a:buFont typeface="Arial"/>
              <a:buNone/>
            </a:pPr>
            <a:r>
              <a:rPr lang="en-US" sz="1800" b="0" i="0" u="none" strike="noStrike" cap="none">
                <a:solidFill>
                  <a:srgbClr val="FFFFFF"/>
                </a:solidFill>
                <a:latin typeface="Calibri"/>
                <a:ea typeface="Calibri"/>
                <a:cs typeface="Calibri"/>
                <a:sym typeface="Calibri"/>
              </a:rPr>
              <a:t/>
            </a:r>
            <a:br>
              <a:rPr lang="en-US" sz="1800" b="0" i="0" u="none" strike="noStrike" cap="none">
                <a:solidFill>
                  <a:srgbClr val="FFFFFF"/>
                </a:solidFill>
                <a:latin typeface="Calibri"/>
                <a:ea typeface="Calibri"/>
                <a:cs typeface="Calibri"/>
                <a:sym typeface="Calibri"/>
              </a:rPr>
            </a:br>
            <a:endParaRPr sz="1800" b="0" i="0" u="none" strike="noStrike" cap="none">
              <a:solidFill>
                <a:srgbClr val="FFFFFF"/>
              </a:solidFill>
              <a:latin typeface="Calibri"/>
              <a:ea typeface="Calibri"/>
              <a:cs typeface="Calibri"/>
              <a:sym typeface="Calibri"/>
            </a:endParaRPr>
          </a:p>
        </p:txBody>
      </p:sp>
      <p:pic>
        <p:nvPicPr>
          <p:cNvPr id="94" name="Shape 94"/>
          <p:cNvPicPr preferRelativeResize="0"/>
          <p:nvPr/>
        </p:nvPicPr>
        <p:blipFill>
          <a:blip r:embed="rId3">
            <a:alphaModFix/>
          </a:blip>
          <a:stretch>
            <a:fillRect/>
          </a:stretch>
        </p:blipFill>
        <p:spPr>
          <a:xfrm>
            <a:off x="7063675" y="5452375"/>
            <a:ext cx="4857750" cy="1238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23550" y="5671000"/>
            <a:ext cx="12331200" cy="2076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a:solidFill>
                  <a:schemeClr val="dk1"/>
                </a:solidFill>
                <a:latin typeface="Calibri"/>
                <a:ea typeface="Calibri"/>
                <a:cs typeface="Calibri"/>
                <a:sym typeface="Calibri"/>
              </a:rPr>
              <a:t>Our </a:t>
            </a:r>
            <a:r>
              <a:rPr lang="en-US" sz="3000"/>
              <a:t>goal</a:t>
            </a:r>
            <a:r>
              <a:rPr lang="en-US" sz="3000" b="0" i="0" u="none" strike="noStrike" cap="none">
                <a:solidFill>
                  <a:schemeClr val="dk1"/>
                </a:solidFill>
                <a:latin typeface="Calibri"/>
                <a:ea typeface="Calibri"/>
                <a:cs typeface="Calibri"/>
                <a:sym typeface="Calibri"/>
              </a:rPr>
              <a:t>: Provide </a:t>
            </a:r>
            <a:r>
              <a:rPr lang="en-US" sz="3000"/>
              <a:t>opportunities for students to “debug” their own thinking</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400"/>
              <a:buFont typeface="Calibri"/>
              <a:buNone/>
            </a:pPr>
            <a:endParaRPr/>
          </a:p>
        </p:txBody>
      </p:sp>
      <p:sp>
        <p:nvSpPr>
          <p:cNvPr id="157" name="Shape 157"/>
          <p:cNvSpPr txBox="1">
            <a:spLocks noGrp="1"/>
          </p:cNvSpPr>
          <p:nvPr>
            <p:ph type="body" idx="1"/>
          </p:nvPr>
        </p:nvSpPr>
        <p:spPr>
          <a:xfrm>
            <a:off x="746475" y="1221150"/>
            <a:ext cx="5157900" cy="1850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400"/>
              <a:buFont typeface="Arial"/>
              <a:buNone/>
            </a:pPr>
            <a:r>
              <a:rPr lang="en-US" sz="3000" b="1" i="0" u="none" strike="noStrike" cap="none">
                <a:solidFill>
                  <a:schemeClr val="dk1"/>
                </a:solidFill>
                <a:latin typeface="Calibri"/>
                <a:ea typeface="Calibri"/>
                <a:cs typeface="Calibri"/>
                <a:sym typeface="Calibri"/>
              </a:rPr>
              <a:t>K-2</a:t>
            </a:r>
            <a:endParaRPr sz="3000" b="1"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400"/>
              <a:buFont typeface="Arial"/>
              <a:buNone/>
            </a:pPr>
            <a:r>
              <a:rPr lang="en-US" sz="2400"/>
              <a:t>Visual, block-based programming - </a:t>
            </a:r>
            <a:endParaRPr sz="2400"/>
          </a:p>
          <a:p>
            <a:pPr marL="0" marR="0" lvl="0" indent="0" algn="ctr" rtl="0">
              <a:lnSpc>
                <a:spcPct val="90000"/>
              </a:lnSpc>
              <a:spcBef>
                <a:spcPts val="0"/>
              </a:spcBef>
              <a:spcAft>
                <a:spcPts val="0"/>
              </a:spcAft>
              <a:buClr>
                <a:schemeClr val="dk1"/>
              </a:buClr>
              <a:buSzPts val="2400"/>
              <a:buFont typeface="Arial"/>
              <a:buNone/>
            </a:pPr>
            <a:r>
              <a:rPr lang="en-US" sz="2400" b="0"/>
              <a:t>removes barriers created by syntax errors found in text based programming</a:t>
            </a:r>
            <a:endParaRPr sz="2400"/>
          </a:p>
        </p:txBody>
      </p:sp>
      <p:sp>
        <p:nvSpPr>
          <p:cNvPr id="158" name="Shape 158"/>
          <p:cNvSpPr txBox="1">
            <a:spLocks noGrp="1"/>
          </p:cNvSpPr>
          <p:nvPr>
            <p:ph type="body" idx="2"/>
          </p:nvPr>
        </p:nvSpPr>
        <p:spPr>
          <a:xfrm>
            <a:off x="746463" y="3203225"/>
            <a:ext cx="5157900" cy="28290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Code.org pre-reader + unplugged activities</a:t>
            </a:r>
            <a:endParaRPr sz="2400"/>
          </a:p>
          <a:p>
            <a:pPr marL="228600" marR="0" lvl="0" indent="-2032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Bee-Bots (no computer needed)</a:t>
            </a:r>
            <a:endParaRPr sz="2400"/>
          </a:p>
          <a:p>
            <a:pPr marL="228600" marR="0" lvl="0" indent="-2032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Osmo (iPad)</a:t>
            </a:r>
            <a:endParaRPr sz="2400" b="0" i="0" u="none" strike="noStrike" cap="none">
              <a:solidFill>
                <a:schemeClr val="dk1"/>
              </a:solidFill>
              <a:latin typeface="Calibri"/>
              <a:ea typeface="Calibri"/>
              <a:cs typeface="Calibri"/>
              <a:sym typeface="Calibri"/>
            </a:endParaRPr>
          </a:p>
          <a:p>
            <a:pPr marL="228600" marR="0" lvl="0" indent="-203200" algn="l" rtl="0">
              <a:lnSpc>
                <a:spcPct val="90000"/>
              </a:lnSpc>
              <a:spcBef>
                <a:spcPts val="1000"/>
              </a:spcBef>
              <a:spcAft>
                <a:spcPts val="0"/>
              </a:spcAft>
              <a:buClr>
                <a:schemeClr val="dk1"/>
              </a:buClr>
              <a:buSzPts val="2400"/>
              <a:buFont typeface="Arial"/>
              <a:buChar char="•"/>
            </a:pPr>
            <a:r>
              <a:rPr lang="en-US" sz="2400"/>
              <a:t>Hello Ruby &amp; CAS Barefoot</a:t>
            </a:r>
            <a:endParaRPr sz="2400"/>
          </a:p>
          <a:p>
            <a:pPr marL="228600" marR="0" lvl="0" indent="-203200" algn="l" rtl="0">
              <a:lnSpc>
                <a:spcPct val="90000"/>
              </a:lnSpc>
              <a:spcBef>
                <a:spcPts val="1000"/>
              </a:spcBef>
              <a:spcAft>
                <a:spcPts val="0"/>
              </a:spcAft>
              <a:buClr>
                <a:schemeClr val="dk1"/>
              </a:buClr>
              <a:buSzPts val="2400"/>
              <a:buFont typeface="Arial"/>
              <a:buChar char="•"/>
            </a:pPr>
            <a:r>
              <a:rPr lang="en-US" sz="2400"/>
              <a:t>Dash and Dot robots</a:t>
            </a:r>
            <a:endParaRPr sz="2400"/>
          </a:p>
        </p:txBody>
      </p:sp>
      <p:sp>
        <p:nvSpPr>
          <p:cNvPr id="159" name="Shape 159"/>
          <p:cNvSpPr txBox="1">
            <a:spLocks noGrp="1"/>
          </p:cNvSpPr>
          <p:nvPr>
            <p:ph type="body" idx="3"/>
          </p:nvPr>
        </p:nvSpPr>
        <p:spPr>
          <a:xfrm>
            <a:off x="6270950" y="1221139"/>
            <a:ext cx="5183100" cy="18504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2400"/>
              <a:buFont typeface="Arial"/>
              <a:buNone/>
            </a:pPr>
            <a:r>
              <a:rPr lang="en-US" b="1" i="0" u="none" strike="noStrike" cap="none">
                <a:solidFill>
                  <a:schemeClr val="dk1"/>
                </a:solidFill>
                <a:latin typeface="Calibri"/>
                <a:ea typeface="Calibri"/>
                <a:cs typeface="Calibri"/>
                <a:sym typeface="Calibri"/>
              </a:rPr>
              <a:t>3-5</a:t>
            </a:r>
            <a:endParaRPr b="1" i="0" u="none" strike="noStrike" cap="none">
              <a:solidFill>
                <a:schemeClr val="dk1"/>
              </a:solidFill>
              <a:latin typeface="Calibri"/>
              <a:ea typeface="Calibri"/>
              <a:cs typeface="Calibri"/>
              <a:sym typeface="Calibri"/>
            </a:endParaRPr>
          </a:p>
          <a:p>
            <a:pPr marL="0" lvl="0" indent="0" rtl="0">
              <a:lnSpc>
                <a:spcPct val="90000"/>
              </a:lnSpc>
              <a:spcBef>
                <a:spcPts val="0"/>
              </a:spcBef>
              <a:spcAft>
                <a:spcPts val="0"/>
              </a:spcAft>
              <a:buClr>
                <a:schemeClr val="dk1"/>
              </a:buClr>
              <a:buSzPts val="2400"/>
              <a:buFont typeface="Arial"/>
              <a:buNone/>
            </a:pPr>
            <a:r>
              <a:rPr lang="en-US" sz="2400"/>
              <a:t>Visual transitioning to Text-based - </a:t>
            </a:r>
            <a:endParaRPr sz="2400"/>
          </a:p>
          <a:p>
            <a:pPr marL="0" lvl="0" indent="0" rtl="0">
              <a:lnSpc>
                <a:spcPct val="90000"/>
              </a:lnSpc>
              <a:spcBef>
                <a:spcPts val="0"/>
              </a:spcBef>
              <a:spcAft>
                <a:spcPts val="0"/>
              </a:spcAft>
              <a:buClr>
                <a:schemeClr val="dk1"/>
              </a:buClr>
              <a:buSzPts val="2400"/>
              <a:buFont typeface="Arial"/>
              <a:buNone/>
            </a:pPr>
            <a:r>
              <a:rPr lang="en-US" sz="2400" b="0"/>
              <a:t>requires more critical thinking and uses proper sequencing and creativity</a:t>
            </a:r>
            <a:endParaRPr/>
          </a:p>
        </p:txBody>
      </p:sp>
      <p:sp>
        <p:nvSpPr>
          <p:cNvPr id="160" name="Shape 160"/>
          <p:cNvSpPr txBox="1">
            <a:spLocks noGrp="1"/>
          </p:cNvSpPr>
          <p:nvPr>
            <p:ph type="body" idx="4"/>
          </p:nvPr>
        </p:nvSpPr>
        <p:spPr>
          <a:xfrm>
            <a:off x="6203625" y="3266000"/>
            <a:ext cx="5183100" cy="24090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Dash and Dot robots (iPad)</a:t>
            </a:r>
            <a:endParaRPr sz="2400"/>
          </a:p>
          <a:p>
            <a:pPr marL="228600" marR="0" lvl="0" indent="-2032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Bee-Bots (no computer needed)</a:t>
            </a:r>
            <a:endParaRPr sz="2400"/>
          </a:p>
          <a:p>
            <a:pPr marL="228600" marR="0" lvl="0" indent="-2032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Scratch Jr. (computer)</a:t>
            </a:r>
            <a:endParaRPr sz="2400"/>
          </a:p>
          <a:p>
            <a:pPr marL="228600" marR="0" lvl="0" indent="-203200"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Scratch (computer)</a:t>
            </a:r>
            <a:endParaRPr sz="2400" b="0" i="0" u="none" strike="noStrike" cap="none">
              <a:solidFill>
                <a:schemeClr val="dk1"/>
              </a:solidFill>
              <a:latin typeface="Calibri"/>
              <a:ea typeface="Calibri"/>
              <a:cs typeface="Calibri"/>
              <a:sym typeface="Calibri"/>
            </a:endParaRPr>
          </a:p>
          <a:p>
            <a:pPr marL="228600" marR="0" lvl="0" indent="-203200" algn="l" rtl="0">
              <a:lnSpc>
                <a:spcPct val="90000"/>
              </a:lnSpc>
              <a:spcBef>
                <a:spcPts val="1000"/>
              </a:spcBef>
              <a:spcAft>
                <a:spcPts val="0"/>
              </a:spcAft>
              <a:buClr>
                <a:schemeClr val="dk1"/>
              </a:buClr>
              <a:buSzPts val="2400"/>
              <a:buFont typeface="Arial"/>
              <a:buChar char="•"/>
            </a:pPr>
            <a:r>
              <a:rPr lang="en-US" sz="2400"/>
              <a:t>Kodable</a:t>
            </a:r>
            <a:endParaRPr sz="240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598620" y="171293"/>
            <a:ext cx="10587600" cy="1017900"/>
          </a:xfrm>
          <a:prstGeom prst="rect">
            <a:avLst/>
          </a:prstGeom>
        </p:spPr>
        <p:txBody>
          <a:bodyPr spcFirstLastPara="1" wrap="square" lIns="121900" tIns="121900" rIns="121900" bIns="121900" anchor="ctr" anchorCtr="0">
            <a:noAutofit/>
          </a:bodyPr>
          <a:lstStyle/>
          <a:p>
            <a:pPr marL="0" lvl="0" indent="0">
              <a:spcBef>
                <a:spcPts val="0"/>
              </a:spcBef>
              <a:spcAft>
                <a:spcPts val="0"/>
              </a:spcAft>
              <a:buNone/>
            </a:pPr>
            <a:r>
              <a:rPr lang="en-US">
                <a:solidFill>
                  <a:srgbClr val="FFFFFF"/>
                </a:solidFill>
              </a:rPr>
              <a:t>Unplugged</a:t>
            </a:r>
            <a:endParaRPr>
              <a:solidFill>
                <a:srgbClr val="FFFFFF"/>
              </a:solidFill>
            </a:endParaRPr>
          </a:p>
        </p:txBody>
      </p:sp>
      <p:sp>
        <p:nvSpPr>
          <p:cNvPr id="166" name="Shape 166"/>
          <p:cNvSpPr txBox="1">
            <a:spLocks noGrp="1"/>
          </p:cNvSpPr>
          <p:nvPr>
            <p:ph type="body" idx="4"/>
          </p:nvPr>
        </p:nvSpPr>
        <p:spPr>
          <a:xfrm>
            <a:off x="6096000" y="2614573"/>
            <a:ext cx="5388900" cy="2850600"/>
          </a:xfrm>
          <a:prstGeom prst="rect">
            <a:avLst/>
          </a:prstGeom>
        </p:spPr>
        <p:txBody>
          <a:bodyPr spcFirstLastPara="1" wrap="square" lIns="121900" tIns="121900" rIns="121900" bIns="121900" anchor="t" anchorCtr="0">
            <a:noAutofit/>
          </a:bodyPr>
          <a:lstStyle/>
          <a:p>
            <a:pPr marL="0" lvl="0" indent="0">
              <a:spcBef>
                <a:spcPts val="600"/>
              </a:spcBef>
              <a:spcAft>
                <a:spcPts val="0"/>
              </a:spcAft>
              <a:buNone/>
            </a:pPr>
            <a:r>
              <a:rPr lang="en-US"/>
              <a:t>Let’s do a quick “unplugged” activity based on the characters in the book</a:t>
            </a:r>
            <a:endParaRPr/>
          </a:p>
          <a:p>
            <a:pPr marL="0" lvl="0" indent="0">
              <a:spcBef>
                <a:spcPts val="600"/>
              </a:spcBef>
              <a:spcAft>
                <a:spcPts val="0"/>
              </a:spcAft>
              <a:buNone/>
            </a:pPr>
            <a:r>
              <a:rPr lang="en-US"/>
              <a:t>Hello Ruby</a:t>
            </a:r>
            <a:endParaRPr/>
          </a:p>
        </p:txBody>
      </p:sp>
      <p:pic>
        <p:nvPicPr>
          <p:cNvPr id="167" name="Shape 167"/>
          <p:cNvPicPr preferRelativeResize="0"/>
          <p:nvPr/>
        </p:nvPicPr>
        <p:blipFill rotWithShape="1">
          <a:blip r:embed="rId3">
            <a:alphaModFix/>
          </a:blip>
          <a:srcRect l="35823" t="18514" r="36401" b="16613"/>
          <a:stretch/>
        </p:blipFill>
        <p:spPr>
          <a:xfrm>
            <a:off x="1174675" y="1743075"/>
            <a:ext cx="3694125" cy="4851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197295" y="98668"/>
            <a:ext cx="10994700" cy="1221600"/>
          </a:xfrm>
          <a:prstGeom prst="rect">
            <a:avLst/>
          </a:prstGeom>
        </p:spPr>
        <p:txBody>
          <a:bodyPr spcFirstLastPara="1" wrap="square" lIns="121900" tIns="121900" rIns="121900" bIns="121900" anchor="ctr" anchorCtr="0">
            <a:noAutofit/>
          </a:bodyPr>
          <a:lstStyle/>
          <a:p>
            <a:pPr marL="0" lvl="0" indent="0">
              <a:spcBef>
                <a:spcPts val="0"/>
              </a:spcBef>
              <a:spcAft>
                <a:spcPts val="0"/>
              </a:spcAft>
              <a:buNone/>
            </a:pPr>
            <a:r>
              <a:rPr lang="en-US" b="1">
                <a:solidFill>
                  <a:srgbClr val="FFFFFF"/>
                </a:solidFill>
              </a:rPr>
              <a:t>Girls Who Code, Jr.</a:t>
            </a:r>
            <a:endParaRPr b="1">
              <a:solidFill>
                <a:srgbClr val="FFFFFF"/>
              </a:solidFill>
            </a:endParaRPr>
          </a:p>
        </p:txBody>
      </p:sp>
      <p:sp>
        <p:nvSpPr>
          <p:cNvPr id="173" name="Shape 173"/>
          <p:cNvSpPr txBox="1"/>
          <p:nvPr/>
        </p:nvSpPr>
        <p:spPr>
          <a:xfrm>
            <a:off x="473350" y="1433975"/>
            <a:ext cx="9792300" cy="114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t>Grades 3-5</a:t>
            </a:r>
            <a:endParaRPr sz="2400" b="1"/>
          </a:p>
          <a:p>
            <a:pPr marL="0" lvl="0" indent="0">
              <a:spcBef>
                <a:spcPts val="0"/>
              </a:spcBef>
              <a:spcAft>
                <a:spcPts val="0"/>
              </a:spcAft>
              <a:buNone/>
            </a:pPr>
            <a:endParaRPr sz="2400" b="1"/>
          </a:p>
          <a:p>
            <a:pPr marL="0" lvl="0" indent="0">
              <a:spcBef>
                <a:spcPts val="0"/>
              </a:spcBef>
              <a:spcAft>
                <a:spcPts val="0"/>
              </a:spcAft>
              <a:buNone/>
            </a:pPr>
            <a:r>
              <a:rPr lang="en-US" sz="2400" b="1"/>
              <a:t>Kodable</a:t>
            </a:r>
            <a:endParaRPr sz="2400" b="1"/>
          </a:p>
          <a:p>
            <a:pPr marL="0" lvl="0" indent="0">
              <a:spcBef>
                <a:spcPts val="0"/>
              </a:spcBef>
              <a:spcAft>
                <a:spcPts val="0"/>
              </a:spcAft>
              <a:buNone/>
            </a:pPr>
            <a:r>
              <a:rPr lang="en-US" sz="2400" b="1"/>
              <a:t>	Basics of Coding through games</a:t>
            </a:r>
            <a:endParaRPr sz="2400" b="1"/>
          </a:p>
          <a:p>
            <a:pPr marL="0" lvl="0" indent="0">
              <a:spcBef>
                <a:spcPts val="0"/>
              </a:spcBef>
              <a:spcAft>
                <a:spcPts val="0"/>
              </a:spcAft>
              <a:buNone/>
            </a:pPr>
            <a:r>
              <a:rPr lang="en-US" sz="2400" b="1"/>
              <a:t>	</a:t>
            </a:r>
            <a:endParaRPr sz="2400" b="1"/>
          </a:p>
          <a:p>
            <a:pPr marL="0" lvl="0" indent="0">
              <a:spcBef>
                <a:spcPts val="0"/>
              </a:spcBef>
              <a:spcAft>
                <a:spcPts val="0"/>
              </a:spcAft>
              <a:buNone/>
            </a:pPr>
            <a:r>
              <a:rPr lang="en-US" sz="2400" b="1"/>
              <a:t>	</a:t>
            </a:r>
            <a:endParaRPr sz="2400" b="1"/>
          </a:p>
          <a:p>
            <a:pPr marL="0" lvl="0" indent="0">
              <a:spcBef>
                <a:spcPts val="0"/>
              </a:spcBef>
              <a:spcAft>
                <a:spcPts val="0"/>
              </a:spcAft>
              <a:buNone/>
            </a:pPr>
            <a:r>
              <a:rPr lang="en-US" sz="2400" b="1"/>
              <a:t>Scratch, Jr.</a:t>
            </a:r>
            <a:endParaRPr sz="2400" b="1"/>
          </a:p>
          <a:p>
            <a:pPr marL="0" lvl="0" indent="0">
              <a:spcBef>
                <a:spcPts val="0"/>
              </a:spcBef>
              <a:spcAft>
                <a:spcPts val="0"/>
              </a:spcAft>
              <a:buNone/>
            </a:pPr>
            <a:r>
              <a:rPr lang="en-US" sz="2400" b="1"/>
              <a:t>	Tutorials</a:t>
            </a:r>
            <a:endParaRPr sz="2400" b="1"/>
          </a:p>
        </p:txBody>
      </p:sp>
      <p:pic>
        <p:nvPicPr>
          <p:cNvPr id="174" name="Shape 174"/>
          <p:cNvPicPr preferRelativeResize="0"/>
          <p:nvPr/>
        </p:nvPicPr>
        <p:blipFill rotWithShape="1">
          <a:blip r:embed="rId3">
            <a:alphaModFix/>
          </a:blip>
          <a:srcRect t="7860" b="4512"/>
          <a:stretch/>
        </p:blipFill>
        <p:spPr>
          <a:xfrm>
            <a:off x="4584700" y="4281050"/>
            <a:ext cx="4471550" cy="2202876"/>
          </a:xfrm>
          <a:prstGeom prst="rect">
            <a:avLst/>
          </a:prstGeom>
          <a:noFill/>
          <a:ln>
            <a:noFill/>
          </a:ln>
        </p:spPr>
      </p:pic>
      <p:pic>
        <p:nvPicPr>
          <p:cNvPr id="175" name="Shape 175"/>
          <p:cNvPicPr preferRelativeResize="0"/>
          <p:nvPr/>
        </p:nvPicPr>
        <p:blipFill rotWithShape="1">
          <a:blip r:embed="rId4">
            <a:alphaModFix/>
          </a:blip>
          <a:srcRect t="18705" r="78685" b="15104"/>
          <a:stretch/>
        </p:blipFill>
        <p:spPr>
          <a:xfrm>
            <a:off x="9254850" y="1558075"/>
            <a:ext cx="2618926" cy="4572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7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197295" y="91393"/>
            <a:ext cx="10994700" cy="12216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400" b="1" i="0" strike="noStrike" cap="none">
                <a:solidFill>
                  <a:srgbClr val="FFFFFF"/>
                </a:solidFill>
              </a:rPr>
              <a:t>Utilizing Scratch </a:t>
            </a:r>
            <a:endParaRPr sz="4400" b="1" i="0" strike="noStrike" cap="none">
              <a:solidFill>
                <a:srgbClr val="FFFFFF"/>
              </a:solidFill>
            </a:endParaRPr>
          </a:p>
          <a:p>
            <a:pPr marL="0" marR="0" lvl="0" indent="0" rtl="0">
              <a:lnSpc>
                <a:spcPct val="90000"/>
              </a:lnSpc>
              <a:spcBef>
                <a:spcPts val="0"/>
              </a:spcBef>
              <a:spcAft>
                <a:spcPts val="0"/>
              </a:spcAft>
              <a:buClr>
                <a:schemeClr val="dk1"/>
              </a:buClr>
              <a:buSzPts val="4400"/>
              <a:buFont typeface="Calibri"/>
              <a:buNone/>
            </a:pPr>
            <a:r>
              <a:rPr lang="en-US" sz="4400" b="1" i="0" strike="noStrike" cap="none">
                <a:solidFill>
                  <a:srgbClr val="FFFFFF"/>
                </a:solidFill>
              </a:rPr>
              <a:t>with Gifted Students</a:t>
            </a:r>
            <a:endParaRPr sz="4400" b="1" i="0" strike="noStrike" cap="none">
              <a:solidFill>
                <a:srgbClr val="FFFFFF"/>
              </a:solidFill>
            </a:endParaRPr>
          </a:p>
        </p:txBody>
      </p:sp>
      <p:sp>
        <p:nvSpPr>
          <p:cNvPr id="181" name="Shape 181"/>
          <p:cNvSpPr txBox="1">
            <a:spLocks noGrp="1"/>
          </p:cNvSpPr>
          <p:nvPr>
            <p:ph type="body" idx="1"/>
          </p:nvPr>
        </p:nvSpPr>
        <p:spPr>
          <a:xfrm>
            <a:off x="598621" y="1800147"/>
            <a:ext cx="10994700" cy="468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Scratch can be simple</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However, simple to us, is not always simple to students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Books “Coding with Scratch” and “Coding in Scratch: Projects”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Students complete the steps and exercises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Students complete the challenge questions</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Students show work</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Students move onto next topic</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Goal: Create students who feel confident in using Scratch</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1">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676400" y="-11"/>
            <a:ext cx="10515600" cy="13257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400" b="1" i="0" u="none" strike="noStrike" cap="none">
                <a:solidFill>
                  <a:srgbClr val="FFFFFF"/>
                </a:solidFill>
              </a:rPr>
              <a:t>Scratch Process</a:t>
            </a:r>
            <a:endParaRPr sz="4400" b="1" i="0" u="none" strike="noStrike" cap="none">
              <a:solidFill>
                <a:srgbClr val="FFFFFF"/>
              </a:solidFill>
            </a:endParaRPr>
          </a:p>
        </p:txBody>
      </p:sp>
      <p:grpSp>
        <p:nvGrpSpPr>
          <p:cNvPr id="187" name="Shape 187"/>
          <p:cNvGrpSpPr/>
          <p:nvPr/>
        </p:nvGrpSpPr>
        <p:grpSpPr>
          <a:xfrm>
            <a:off x="842821" y="2384931"/>
            <a:ext cx="10506357" cy="3232725"/>
            <a:chOff x="4621" y="559306"/>
            <a:chExt cx="10506357" cy="3232725"/>
          </a:xfrm>
        </p:grpSpPr>
        <p:sp>
          <p:nvSpPr>
            <p:cNvPr id="188" name="Shape 188"/>
            <p:cNvSpPr/>
            <p:nvPr/>
          </p:nvSpPr>
          <p:spPr>
            <a:xfrm>
              <a:off x="4621" y="559306"/>
              <a:ext cx="4040906" cy="3232725"/>
            </a:xfrm>
            <a:prstGeom prst="homePlate">
              <a:avLst>
                <a:gd name="adj" fmla="val 25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txBox="1"/>
            <p:nvPr/>
          </p:nvSpPr>
          <p:spPr>
            <a:xfrm>
              <a:off x="4621" y="559306"/>
              <a:ext cx="3636815" cy="3232725"/>
            </a:xfrm>
            <a:prstGeom prst="rect">
              <a:avLst/>
            </a:prstGeom>
            <a:noFill/>
            <a:ln>
              <a:noFill/>
            </a:ln>
          </p:spPr>
          <p:txBody>
            <a:bodyPr spcFirstLastPara="1" wrap="square" lIns="142550" tIns="83800" rIns="570200" bIns="83800" anchor="t" anchorCtr="0">
              <a:noAutofit/>
            </a:bodyPr>
            <a:lstStyle/>
            <a:p>
              <a:pPr marL="0" marR="0" lvl="0" indent="0" algn="l" rtl="0">
                <a:lnSpc>
                  <a:spcPct val="90000"/>
                </a:lnSpc>
                <a:spcBef>
                  <a:spcPts val="0"/>
                </a:spcBef>
                <a:spcAft>
                  <a:spcPts val="0"/>
                </a:spcAft>
                <a:buNone/>
              </a:pPr>
              <a:r>
                <a:rPr lang="en-US" sz="3300">
                  <a:solidFill>
                    <a:schemeClr val="lt1"/>
                  </a:solidFill>
                  <a:latin typeface="Calibri"/>
                  <a:ea typeface="Calibri"/>
                  <a:cs typeface="Calibri"/>
                  <a:sym typeface="Calibri"/>
                </a:rPr>
                <a:t>Basic Exercises</a:t>
              </a:r>
              <a:endParaRPr sz="3300">
                <a:solidFill>
                  <a:schemeClr val="lt1"/>
                </a:solidFill>
                <a:latin typeface="Calibri"/>
                <a:ea typeface="Calibri"/>
                <a:cs typeface="Calibri"/>
                <a:sym typeface="Calibri"/>
              </a:endParaRPr>
            </a:p>
            <a:p>
              <a:pPr marL="228600" marR="0" lvl="1" indent="-228600" algn="l" rtl="0">
                <a:lnSpc>
                  <a:spcPct val="90000"/>
                </a:lnSpc>
                <a:spcBef>
                  <a:spcPts val="1155"/>
                </a:spcBef>
                <a:spcAft>
                  <a:spcPts val="0"/>
                </a:spcAft>
                <a:buClr>
                  <a:schemeClr val="lt1"/>
                </a:buClr>
                <a:buSzPts val="2600"/>
                <a:buFont typeface="Calibri"/>
                <a:buChar char="•"/>
              </a:pPr>
              <a:r>
                <a:rPr lang="en-US" sz="2600" b="0" i="0" u="none" strike="noStrike" cap="none">
                  <a:solidFill>
                    <a:schemeClr val="lt1"/>
                  </a:solidFill>
                  <a:latin typeface="Calibri"/>
                  <a:ea typeface="Calibri"/>
                  <a:cs typeface="Calibri"/>
                  <a:sym typeface="Calibri"/>
                </a:rPr>
                <a:t>Master the basics</a:t>
              </a:r>
              <a:endParaRPr sz="26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90"/>
                </a:spcBef>
                <a:spcAft>
                  <a:spcPts val="0"/>
                </a:spcAft>
                <a:buClr>
                  <a:schemeClr val="lt1"/>
                </a:buClr>
                <a:buSzPts val="2600"/>
                <a:buFont typeface="Calibri"/>
                <a:buChar char="•"/>
              </a:pPr>
              <a:r>
                <a:rPr lang="en-US" sz="2600" b="0" i="0" u="none" strike="noStrike" cap="none">
                  <a:solidFill>
                    <a:schemeClr val="lt1"/>
                  </a:solidFill>
                  <a:latin typeface="Calibri"/>
                  <a:ea typeface="Calibri"/>
                  <a:cs typeface="Calibri"/>
                  <a:sym typeface="Calibri"/>
                </a:rPr>
                <a:t>Learn Scratch from the start</a:t>
              </a:r>
              <a:endParaRPr sz="2600" b="0" i="0" u="none" strike="noStrike" cap="none">
                <a:solidFill>
                  <a:schemeClr val="lt1"/>
                </a:solidFill>
                <a:latin typeface="Calibri"/>
                <a:ea typeface="Calibri"/>
                <a:cs typeface="Calibri"/>
                <a:sym typeface="Calibri"/>
              </a:endParaRPr>
            </a:p>
          </p:txBody>
        </p:sp>
        <p:sp>
          <p:nvSpPr>
            <p:cNvPr id="190" name="Shape 190"/>
            <p:cNvSpPr/>
            <p:nvPr/>
          </p:nvSpPr>
          <p:spPr>
            <a:xfrm>
              <a:off x="3237346" y="559306"/>
              <a:ext cx="4040906" cy="3232725"/>
            </a:xfrm>
            <a:prstGeom prst="chevron">
              <a:avLst>
                <a:gd name="adj" fmla="val 25000"/>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txBox="1"/>
            <p:nvPr/>
          </p:nvSpPr>
          <p:spPr>
            <a:xfrm>
              <a:off x="4045527" y="559306"/>
              <a:ext cx="2424544" cy="3232725"/>
            </a:xfrm>
            <a:prstGeom prst="rect">
              <a:avLst/>
            </a:prstGeom>
            <a:noFill/>
            <a:ln>
              <a:noFill/>
            </a:ln>
          </p:spPr>
          <p:txBody>
            <a:bodyPr spcFirstLastPara="1" wrap="square" lIns="142550" tIns="83800" rIns="142550" bIns="83800" anchor="t" anchorCtr="0">
              <a:noAutofit/>
            </a:bodyPr>
            <a:lstStyle/>
            <a:p>
              <a:pPr marL="0" marR="0" lvl="0" indent="0" algn="l" rtl="0">
                <a:lnSpc>
                  <a:spcPct val="90000"/>
                </a:lnSpc>
                <a:spcBef>
                  <a:spcPts val="0"/>
                </a:spcBef>
                <a:spcAft>
                  <a:spcPts val="0"/>
                </a:spcAft>
                <a:buNone/>
              </a:pPr>
              <a:r>
                <a:rPr lang="en-US" sz="3300">
                  <a:solidFill>
                    <a:schemeClr val="lt1"/>
                  </a:solidFill>
                  <a:latin typeface="Calibri"/>
                  <a:ea typeface="Calibri"/>
                  <a:cs typeface="Calibri"/>
                  <a:sym typeface="Calibri"/>
                </a:rPr>
                <a:t>Advanced Projects</a:t>
              </a:r>
              <a:endParaRPr sz="3300">
                <a:solidFill>
                  <a:schemeClr val="lt1"/>
                </a:solidFill>
                <a:latin typeface="Calibri"/>
                <a:ea typeface="Calibri"/>
                <a:cs typeface="Calibri"/>
                <a:sym typeface="Calibri"/>
              </a:endParaRPr>
            </a:p>
            <a:p>
              <a:pPr marL="228600" marR="0" lvl="1" indent="-228600" algn="l" rtl="0">
                <a:lnSpc>
                  <a:spcPct val="90000"/>
                </a:lnSpc>
                <a:spcBef>
                  <a:spcPts val="1155"/>
                </a:spcBef>
                <a:spcAft>
                  <a:spcPts val="0"/>
                </a:spcAft>
                <a:buClr>
                  <a:schemeClr val="lt1"/>
                </a:buClr>
                <a:buSzPts val="2600"/>
                <a:buFont typeface="Calibri"/>
                <a:buChar char="•"/>
              </a:pPr>
              <a:r>
                <a:rPr lang="en-US" sz="2600" b="0" i="0" u="none" strike="noStrike" cap="none">
                  <a:solidFill>
                    <a:schemeClr val="lt1"/>
                  </a:solidFill>
                  <a:latin typeface="Calibri"/>
                  <a:ea typeface="Calibri"/>
                  <a:cs typeface="Calibri"/>
                  <a:sym typeface="Calibri"/>
                </a:rPr>
                <a:t>Multistep processes</a:t>
              </a:r>
              <a:endParaRPr sz="26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90"/>
                </a:spcBef>
                <a:spcAft>
                  <a:spcPts val="0"/>
                </a:spcAft>
                <a:buClr>
                  <a:schemeClr val="lt1"/>
                </a:buClr>
                <a:buSzPts val="2600"/>
                <a:buFont typeface="Calibri"/>
                <a:buChar char="•"/>
              </a:pPr>
              <a:r>
                <a:rPr lang="en-US" sz="2600" b="0" i="0" u="none" strike="noStrike" cap="none">
                  <a:solidFill>
                    <a:schemeClr val="lt1"/>
                  </a:solidFill>
                  <a:latin typeface="Calibri"/>
                  <a:ea typeface="Calibri"/>
                  <a:cs typeface="Calibri"/>
                  <a:sym typeface="Calibri"/>
                </a:rPr>
                <a:t>More dynamic projects</a:t>
              </a:r>
              <a:endParaRPr sz="2600" b="0" i="0" u="none" strike="noStrike" cap="none">
                <a:solidFill>
                  <a:schemeClr val="lt1"/>
                </a:solidFill>
                <a:latin typeface="Calibri"/>
                <a:ea typeface="Calibri"/>
                <a:cs typeface="Calibri"/>
                <a:sym typeface="Calibri"/>
              </a:endParaRPr>
            </a:p>
          </p:txBody>
        </p:sp>
        <p:sp>
          <p:nvSpPr>
            <p:cNvPr id="192" name="Shape 192"/>
            <p:cNvSpPr/>
            <p:nvPr/>
          </p:nvSpPr>
          <p:spPr>
            <a:xfrm>
              <a:off x="6470072" y="559306"/>
              <a:ext cx="4040906" cy="3232725"/>
            </a:xfrm>
            <a:prstGeom prst="chevron">
              <a:avLst>
                <a:gd name="adj" fmla="val 25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p:nvPr/>
          </p:nvSpPr>
          <p:spPr>
            <a:xfrm>
              <a:off x="7278253" y="559306"/>
              <a:ext cx="2424544" cy="3232725"/>
            </a:xfrm>
            <a:prstGeom prst="rect">
              <a:avLst/>
            </a:prstGeom>
            <a:noFill/>
            <a:ln>
              <a:noFill/>
            </a:ln>
          </p:spPr>
          <p:txBody>
            <a:bodyPr spcFirstLastPara="1" wrap="square" lIns="142550" tIns="83800" rIns="142550" bIns="83800" anchor="t" anchorCtr="0">
              <a:noAutofit/>
            </a:bodyPr>
            <a:lstStyle/>
            <a:p>
              <a:pPr marL="0" marR="0" lvl="0" indent="0" algn="l" rtl="0">
                <a:lnSpc>
                  <a:spcPct val="90000"/>
                </a:lnSpc>
                <a:spcBef>
                  <a:spcPts val="0"/>
                </a:spcBef>
                <a:spcAft>
                  <a:spcPts val="0"/>
                </a:spcAft>
                <a:buNone/>
              </a:pPr>
              <a:r>
                <a:rPr lang="en-US" sz="3300">
                  <a:solidFill>
                    <a:schemeClr val="lt1"/>
                  </a:solidFill>
                  <a:latin typeface="Calibri"/>
                  <a:ea typeface="Calibri"/>
                  <a:cs typeface="Calibri"/>
                  <a:sym typeface="Calibri"/>
                </a:rPr>
                <a:t>Self Choice</a:t>
              </a:r>
              <a:endParaRPr sz="3300">
                <a:solidFill>
                  <a:schemeClr val="lt1"/>
                </a:solidFill>
                <a:latin typeface="Calibri"/>
                <a:ea typeface="Calibri"/>
                <a:cs typeface="Calibri"/>
                <a:sym typeface="Calibri"/>
              </a:endParaRPr>
            </a:p>
            <a:p>
              <a:pPr marL="228600" marR="0" lvl="1" indent="-228600" algn="l" rtl="0">
                <a:lnSpc>
                  <a:spcPct val="90000"/>
                </a:lnSpc>
                <a:spcBef>
                  <a:spcPts val="1155"/>
                </a:spcBef>
                <a:spcAft>
                  <a:spcPts val="0"/>
                </a:spcAft>
                <a:buClr>
                  <a:schemeClr val="lt1"/>
                </a:buClr>
                <a:buSzPts val="2600"/>
                <a:buFont typeface="Calibri"/>
                <a:buChar char="•"/>
              </a:pPr>
              <a:r>
                <a:rPr lang="en-US" sz="2600" b="0" i="0" u="none" strike="noStrike" cap="none">
                  <a:solidFill>
                    <a:schemeClr val="lt1"/>
                  </a:solidFill>
                  <a:latin typeface="Calibri"/>
                  <a:ea typeface="Calibri"/>
                  <a:cs typeface="Calibri"/>
                  <a:sym typeface="Calibri"/>
                </a:rPr>
                <a:t>Student creates a project on their own</a:t>
              </a:r>
              <a:endParaRPr sz="26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90"/>
                </a:spcBef>
                <a:spcAft>
                  <a:spcPts val="0"/>
                </a:spcAft>
                <a:buClr>
                  <a:schemeClr val="lt1"/>
                </a:buClr>
                <a:buSzPts val="2600"/>
                <a:buFont typeface="Calibri"/>
                <a:buChar char="•"/>
              </a:pPr>
              <a:r>
                <a:rPr lang="en-US" sz="2600" b="0" i="0" u="none" strike="noStrike" cap="none">
                  <a:solidFill>
                    <a:schemeClr val="lt1"/>
                  </a:solidFill>
                  <a:latin typeface="Calibri"/>
                  <a:ea typeface="Calibri"/>
                  <a:cs typeface="Calibri"/>
                  <a:sym typeface="Calibri"/>
                </a:rPr>
                <a:t>Guidance and Support</a:t>
              </a:r>
              <a:endParaRPr sz="2600" b="0" i="0" u="none" strike="noStrike" cap="none">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197295" y="118043"/>
            <a:ext cx="10994700" cy="12216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3600" b="1" i="0" u="none" strike="noStrike" cap="none">
                <a:solidFill>
                  <a:srgbClr val="FFFFFF"/>
                </a:solidFill>
              </a:rPr>
              <a:t>But What About </a:t>
            </a:r>
            <a:endParaRPr sz="3600" b="1" i="0" u="none" strike="noStrike" cap="none">
              <a:solidFill>
                <a:srgbClr val="FFFFFF"/>
              </a:solidFill>
            </a:endParaRPr>
          </a:p>
          <a:p>
            <a:pPr marL="0" marR="0" lvl="0" indent="0" rtl="0">
              <a:lnSpc>
                <a:spcPct val="90000"/>
              </a:lnSpc>
              <a:spcBef>
                <a:spcPts val="0"/>
              </a:spcBef>
              <a:spcAft>
                <a:spcPts val="0"/>
              </a:spcAft>
              <a:buClr>
                <a:schemeClr val="dk1"/>
              </a:buClr>
              <a:buSzPts val="4400"/>
              <a:buFont typeface="Calibri"/>
              <a:buNone/>
            </a:pPr>
            <a:r>
              <a:rPr lang="en-US" sz="3600" b="1" i="0" u="none" strike="noStrike" cap="none">
                <a:solidFill>
                  <a:srgbClr val="FFFFFF"/>
                </a:solidFill>
              </a:rPr>
              <a:t>Computational Thinking?</a:t>
            </a:r>
            <a:r>
              <a:rPr lang="en-US" sz="3600" b="0" i="0" u="none" strike="noStrike" cap="none">
                <a:solidFill>
                  <a:srgbClr val="FFFFFF"/>
                </a:solidFill>
                <a:latin typeface="Calibri"/>
                <a:ea typeface="Calibri"/>
                <a:cs typeface="Calibri"/>
                <a:sym typeface="Calibri"/>
              </a:rPr>
              <a:t> </a:t>
            </a:r>
            <a:endParaRPr sz="3600" b="0" i="0" u="none" strike="noStrike" cap="none">
              <a:solidFill>
                <a:srgbClr val="FFFFFF"/>
              </a:solidFill>
              <a:latin typeface="Calibri"/>
              <a:ea typeface="Calibri"/>
              <a:cs typeface="Calibri"/>
              <a:sym typeface="Calibri"/>
            </a:endParaRPr>
          </a:p>
        </p:txBody>
      </p:sp>
      <p:graphicFrame>
        <p:nvGraphicFramePr>
          <p:cNvPr id="199" name="Shape 199"/>
          <p:cNvGraphicFramePr/>
          <p:nvPr/>
        </p:nvGraphicFramePr>
        <p:xfrm>
          <a:off x="838200" y="1825625"/>
          <a:ext cx="3000000" cy="3000000"/>
        </p:xfrm>
        <a:graphic>
          <a:graphicData uri="http://schemas.openxmlformats.org/drawingml/2006/table">
            <a:tbl>
              <a:tblPr firstRow="1" bandRow="1">
                <a:noFill/>
                <a:tableStyleId>{F6AD7DE7-8DF4-4498-98DD-2D87D9CCDDCD}</a:tableStyleId>
              </a:tblPr>
              <a:tblGrid>
                <a:gridCol w="2978425"/>
                <a:gridCol w="7537175"/>
              </a:tblGrid>
              <a:tr h="522350">
                <a:tc>
                  <a:txBody>
                    <a:bodyPr/>
                    <a:lstStyle/>
                    <a:p>
                      <a:pPr marL="0" marR="0" lvl="0" indent="0" algn="l" rtl="0">
                        <a:spcBef>
                          <a:spcPts val="0"/>
                        </a:spcBef>
                        <a:spcAft>
                          <a:spcPts val="0"/>
                        </a:spcAft>
                        <a:buNone/>
                      </a:pPr>
                      <a:r>
                        <a:rPr lang="en-US" sz="1800" u="none" strike="noStrike" cap="none"/>
                        <a:t>Task</a:t>
                      </a:r>
                      <a:endParaRPr sz="1800"/>
                    </a:p>
                  </a:txBody>
                  <a:tcPr marL="91450" marR="91450" marT="45725" marB="45725"/>
                </a:tc>
                <a:tc>
                  <a:txBody>
                    <a:bodyPr/>
                    <a:lstStyle/>
                    <a:p>
                      <a:pPr marL="0" marR="0" lvl="0" indent="0" algn="l" rtl="0">
                        <a:spcBef>
                          <a:spcPts val="0"/>
                        </a:spcBef>
                        <a:spcAft>
                          <a:spcPts val="0"/>
                        </a:spcAft>
                        <a:buNone/>
                      </a:pPr>
                      <a:r>
                        <a:rPr lang="en-US" sz="1800"/>
                        <a:t>Scratch Process</a:t>
                      </a:r>
                      <a:endParaRPr sz="1800"/>
                    </a:p>
                  </a:txBody>
                  <a:tcPr marL="91450" marR="91450" marT="45725" marB="45725"/>
                </a:tc>
              </a:tr>
              <a:tr h="1295975">
                <a:tc>
                  <a:txBody>
                    <a:bodyPr/>
                    <a:lstStyle/>
                    <a:p>
                      <a:pPr marL="0" marR="0" lvl="0" indent="0" algn="l" rtl="0">
                        <a:spcBef>
                          <a:spcPts val="0"/>
                        </a:spcBef>
                        <a:spcAft>
                          <a:spcPts val="0"/>
                        </a:spcAft>
                        <a:buNone/>
                      </a:pPr>
                      <a:r>
                        <a:rPr lang="en-US" sz="2400"/>
                        <a:t>Decomposition</a:t>
                      </a:r>
                      <a:endParaRPr sz="2400"/>
                    </a:p>
                  </a:txBody>
                  <a:tcPr marL="91450" marR="91450" marT="45725" marB="45725"/>
                </a:tc>
                <a:tc>
                  <a:txBody>
                    <a:bodyPr/>
                    <a:lstStyle/>
                    <a:p>
                      <a:pPr marL="0" marR="0" lvl="0" indent="0" algn="l" rtl="0">
                        <a:spcBef>
                          <a:spcPts val="0"/>
                        </a:spcBef>
                        <a:spcAft>
                          <a:spcPts val="0"/>
                        </a:spcAft>
                        <a:buNone/>
                      </a:pPr>
                      <a:r>
                        <a:rPr lang="en-US" sz="2400"/>
                        <a:t>-Step Order</a:t>
                      </a:r>
                      <a:endParaRPr sz="2400"/>
                    </a:p>
                    <a:p>
                      <a:pPr marL="0" marR="0" lvl="0" indent="0" algn="l" rtl="0">
                        <a:spcBef>
                          <a:spcPts val="0"/>
                        </a:spcBef>
                        <a:spcAft>
                          <a:spcPts val="0"/>
                        </a:spcAft>
                        <a:buNone/>
                      </a:pPr>
                      <a:r>
                        <a:rPr lang="en-US" sz="2400"/>
                        <a:t>-Play steps out in head/paper/self</a:t>
                      </a:r>
                      <a:endParaRPr sz="2400"/>
                    </a:p>
                    <a:p>
                      <a:pPr marL="0" marR="0" lvl="0" indent="0" algn="l" rtl="0">
                        <a:spcBef>
                          <a:spcPts val="0"/>
                        </a:spcBef>
                        <a:spcAft>
                          <a:spcPts val="0"/>
                        </a:spcAft>
                        <a:buNone/>
                      </a:pPr>
                      <a:r>
                        <a:rPr lang="en-US" sz="2400"/>
                        <a:t>-What am I being asked?</a:t>
                      </a:r>
                      <a:endParaRPr sz="2400"/>
                    </a:p>
                  </a:txBody>
                  <a:tcPr marL="91450" marR="91450" marT="45725" marB="45725"/>
                </a:tc>
              </a:tr>
              <a:tr h="1295975">
                <a:tc>
                  <a:txBody>
                    <a:bodyPr/>
                    <a:lstStyle/>
                    <a:p>
                      <a:pPr marL="0" marR="0" lvl="0" indent="0" algn="l" rtl="0">
                        <a:spcBef>
                          <a:spcPts val="0"/>
                        </a:spcBef>
                        <a:spcAft>
                          <a:spcPts val="0"/>
                        </a:spcAft>
                        <a:buNone/>
                      </a:pPr>
                      <a:r>
                        <a:rPr lang="en-US" sz="2400"/>
                        <a:t>Pattern Recognition</a:t>
                      </a:r>
                      <a:endParaRPr sz="2400"/>
                    </a:p>
                  </a:txBody>
                  <a:tcPr marL="91450" marR="91450" marT="45725" marB="45725"/>
                </a:tc>
                <a:tc>
                  <a:txBody>
                    <a:bodyPr/>
                    <a:lstStyle/>
                    <a:p>
                      <a:pPr marL="0" marR="0" lvl="0" indent="0" algn="l" rtl="0">
                        <a:spcBef>
                          <a:spcPts val="0"/>
                        </a:spcBef>
                        <a:spcAft>
                          <a:spcPts val="0"/>
                        </a:spcAft>
                        <a:buNone/>
                      </a:pPr>
                      <a:r>
                        <a:rPr lang="en-US" sz="2400"/>
                        <a:t>-Are the steps in order?</a:t>
                      </a:r>
                      <a:endParaRPr sz="2400"/>
                    </a:p>
                    <a:p>
                      <a:pPr marL="0" marR="0" lvl="0" indent="0" algn="l" rtl="0">
                        <a:spcBef>
                          <a:spcPts val="0"/>
                        </a:spcBef>
                        <a:spcAft>
                          <a:spcPts val="0"/>
                        </a:spcAft>
                        <a:buNone/>
                      </a:pPr>
                      <a:r>
                        <a:rPr lang="en-US" sz="2400"/>
                        <a:t>-Is there a pattern?</a:t>
                      </a:r>
                      <a:endParaRPr sz="2400"/>
                    </a:p>
                    <a:p>
                      <a:pPr marL="0" marR="0" lvl="0" indent="0" algn="l" rtl="0">
                        <a:spcBef>
                          <a:spcPts val="0"/>
                        </a:spcBef>
                        <a:spcAft>
                          <a:spcPts val="0"/>
                        </a:spcAft>
                        <a:buNone/>
                      </a:pPr>
                      <a:r>
                        <a:rPr lang="en-US" sz="2400"/>
                        <a:t>-What happens if I use a repeat/loop</a:t>
                      </a:r>
                      <a:endParaRPr sz="2400"/>
                    </a:p>
                  </a:txBody>
                  <a:tcPr marL="91450" marR="91450" marT="45725" marB="45725"/>
                </a:tc>
              </a:tr>
              <a:tr h="1295975">
                <a:tc>
                  <a:txBody>
                    <a:bodyPr/>
                    <a:lstStyle/>
                    <a:p>
                      <a:pPr marL="0" marR="0" lvl="0" indent="0" algn="l" rtl="0">
                        <a:spcBef>
                          <a:spcPts val="0"/>
                        </a:spcBef>
                        <a:spcAft>
                          <a:spcPts val="0"/>
                        </a:spcAft>
                        <a:buNone/>
                      </a:pPr>
                      <a:r>
                        <a:rPr lang="en-US" sz="2400"/>
                        <a:t>Abstraction</a:t>
                      </a:r>
                      <a:endParaRPr sz="2400"/>
                    </a:p>
                  </a:txBody>
                  <a:tcPr marL="91450" marR="91450" marT="45725" marB="45725"/>
                </a:tc>
                <a:tc>
                  <a:txBody>
                    <a:bodyPr/>
                    <a:lstStyle/>
                    <a:p>
                      <a:pPr marL="0" marR="0" lvl="0" indent="0" algn="l" rtl="0">
                        <a:spcBef>
                          <a:spcPts val="0"/>
                        </a:spcBef>
                        <a:spcAft>
                          <a:spcPts val="0"/>
                        </a:spcAft>
                        <a:buNone/>
                      </a:pPr>
                      <a:r>
                        <a:rPr lang="en-US" sz="2400"/>
                        <a:t>-What blocks will do nothing?</a:t>
                      </a:r>
                      <a:endParaRPr sz="2400"/>
                    </a:p>
                    <a:p>
                      <a:pPr marL="0" marR="0" lvl="0" indent="0" algn="l" rtl="0">
                        <a:spcBef>
                          <a:spcPts val="0"/>
                        </a:spcBef>
                        <a:spcAft>
                          <a:spcPts val="0"/>
                        </a:spcAft>
                        <a:buNone/>
                      </a:pPr>
                      <a:r>
                        <a:rPr lang="en-US" sz="2400"/>
                        <a:t>-What blocks will give me a problem?</a:t>
                      </a:r>
                      <a:endParaRPr sz="2400"/>
                    </a:p>
                    <a:p>
                      <a:pPr marL="0" marR="0" lvl="0" indent="0" algn="l" rtl="0">
                        <a:spcBef>
                          <a:spcPts val="0"/>
                        </a:spcBef>
                        <a:spcAft>
                          <a:spcPts val="0"/>
                        </a:spcAft>
                        <a:buNone/>
                      </a:pPr>
                      <a:r>
                        <a:rPr lang="en-US" sz="2400"/>
                        <a:t>-What is my roadblock?</a:t>
                      </a:r>
                      <a:endParaRPr sz="2400"/>
                    </a:p>
                  </a:txBody>
                  <a:tcPr marL="91450" marR="91450" marT="45725" marB="457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97295" y="64743"/>
            <a:ext cx="10994700" cy="12216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000" b="1" i="0" u="none" strike="noStrike" cap="none">
                <a:solidFill>
                  <a:srgbClr val="FFFFFF"/>
                </a:solidFill>
              </a:rPr>
              <a:t>But Most Importantl</a:t>
            </a:r>
            <a:r>
              <a:rPr lang="en-US" sz="4000" b="1">
                <a:solidFill>
                  <a:srgbClr val="FFFFFF"/>
                </a:solidFill>
              </a:rPr>
              <a:t>y</a:t>
            </a:r>
            <a:r>
              <a:rPr lang="en-US" sz="4000" b="0" i="0" u="none" strike="noStrike" cap="none">
                <a:solidFill>
                  <a:srgbClr val="FFFFFF"/>
                </a:solidFill>
                <a:latin typeface="Calibri"/>
                <a:ea typeface="Calibri"/>
                <a:cs typeface="Calibri"/>
                <a:sym typeface="Calibri"/>
              </a:rPr>
              <a:t> </a:t>
            </a:r>
            <a:endParaRPr sz="4000" b="0" i="0" u="none" strike="noStrike" cap="none">
              <a:solidFill>
                <a:srgbClr val="FFFFFF"/>
              </a:solidFill>
              <a:latin typeface="Calibri"/>
              <a:ea typeface="Calibri"/>
              <a:cs typeface="Calibri"/>
              <a:sym typeface="Calibri"/>
            </a:endParaRPr>
          </a:p>
        </p:txBody>
      </p:sp>
      <p:grpSp>
        <p:nvGrpSpPr>
          <p:cNvPr id="205" name="Shape 205"/>
          <p:cNvGrpSpPr/>
          <p:nvPr/>
        </p:nvGrpSpPr>
        <p:grpSpPr>
          <a:xfrm>
            <a:off x="3685246" y="1825777"/>
            <a:ext cx="4821507" cy="4654383"/>
            <a:chOff x="2847046" y="152"/>
            <a:chExt cx="4821507" cy="4654383"/>
          </a:xfrm>
        </p:grpSpPr>
        <p:sp>
          <p:nvSpPr>
            <p:cNvPr id="206" name="Shape 206"/>
            <p:cNvSpPr/>
            <p:nvPr/>
          </p:nvSpPr>
          <p:spPr>
            <a:xfrm>
              <a:off x="4554363" y="152"/>
              <a:ext cx="1406872" cy="1406872"/>
            </a:xfrm>
            <a:prstGeom prst="ellipse">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txBox="1"/>
            <p:nvPr/>
          </p:nvSpPr>
          <p:spPr>
            <a:xfrm>
              <a:off x="4760395" y="206184"/>
              <a:ext cx="994808" cy="99480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Task Definition</a:t>
              </a:r>
              <a:endParaRPr sz="1800">
                <a:solidFill>
                  <a:schemeClr val="lt1"/>
                </a:solidFill>
                <a:latin typeface="Calibri"/>
                <a:ea typeface="Calibri"/>
                <a:cs typeface="Calibri"/>
                <a:sym typeface="Calibri"/>
              </a:endParaRPr>
            </a:p>
          </p:txBody>
        </p:sp>
        <p:sp>
          <p:nvSpPr>
            <p:cNvPr id="208" name="Shape 208"/>
            <p:cNvSpPr/>
            <p:nvPr/>
          </p:nvSpPr>
          <p:spPr>
            <a:xfrm rot="2160000">
              <a:off x="5916497" y="1080195"/>
              <a:ext cx="372848" cy="474819"/>
            </a:xfrm>
            <a:prstGeom prst="rightArrow">
              <a:avLst>
                <a:gd name="adj1" fmla="val 60000"/>
                <a:gd name="adj2" fmla="val 50000"/>
              </a:avLst>
            </a:prstGeom>
            <a:gradFill>
              <a:gsLst>
                <a:gs pos="0">
                  <a:srgbClr val="F08B54"/>
                </a:gs>
                <a:gs pos="50000">
                  <a:srgbClr val="F67A26"/>
                </a:gs>
                <a:gs pos="100000">
                  <a:srgbClr val="E36A1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txBox="1"/>
            <p:nvPr/>
          </p:nvSpPr>
          <p:spPr>
            <a:xfrm rot="2160000">
              <a:off x="5927178" y="1142286"/>
              <a:ext cx="260994" cy="2848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alibri"/>
                <a:ea typeface="Calibri"/>
                <a:cs typeface="Calibri"/>
                <a:sym typeface="Calibri"/>
              </a:endParaRPr>
            </a:p>
          </p:txBody>
        </p:sp>
        <p:sp>
          <p:nvSpPr>
            <p:cNvPr id="210" name="Shape 210"/>
            <p:cNvSpPr/>
            <p:nvPr/>
          </p:nvSpPr>
          <p:spPr>
            <a:xfrm>
              <a:off x="6261681" y="1240591"/>
              <a:ext cx="1406872" cy="1406872"/>
            </a:xfrm>
            <a:prstGeom prst="ellipse">
              <a:avLst/>
            </a:prstGeom>
            <a:gradFill>
              <a:gsLst>
                <a:gs pos="0">
                  <a:srgbClr val="AFAFAF"/>
                </a:gs>
                <a:gs pos="50000">
                  <a:schemeClr val="accent3"/>
                </a:gs>
                <a:gs pos="100000">
                  <a:srgbClr val="919191"/>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txBox="1"/>
            <p:nvPr/>
          </p:nvSpPr>
          <p:spPr>
            <a:xfrm>
              <a:off x="6467713" y="1446623"/>
              <a:ext cx="994808" cy="99480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Think through process</a:t>
              </a:r>
              <a:endParaRPr sz="1800">
                <a:solidFill>
                  <a:schemeClr val="lt1"/>
                </a:solidFill>
                <a:latin typeface="Calibri"/>
                <a:ea typeface="Calibri"/>
                <a:cs typeface="Calibri"/>
                <a:sym typeface="Calibri"/>
              </a:endParaRPr>
            </a:p>
          </p:txBody>
        </p:sp>
        <p:sp>
          <p:nvSpPr>
            <p:cNvPr id="212" name="Shape 212"/>
            <p:cNvSpPr/>
            <p:nvPr/>
          </p:nvSpPr>
          <p:spPr>
            <a:xfrm rot="6480000">
              <a:off x="6455885" y="2700117"/>
              <a:ext cx="372848" cy="474819"/>
            </a:xfrm>
            <a:prstGeom prst="rightArrow">
              <a:avLst>
                <a:gd name="adj1" fmla="val 60000"/>
                <a:gd name="adj2" fmla="val 50000"/>
              </a:avLst>
            </a:prstGeom>
            <a:gradFill>
              <a:gsLst>
                <a:gs pos="0">
                  <a:srgbClr val="AFAFAF"/>
                </a:gs>
                <a:gs pos="50000">
                  <a:schemeClr val="accent3"/>
                </a:gs>
                <a:gs pos="100000">
                  <a:srgbClr val="919191"/>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txBox="1"/>
            <p:nvPr/>
          </p:nvSpPr>
          <p:spPr>
            <a:xfrm rot="-4320000">
              <a:off x="6529094" y="2741891"/>
              <a:ext cx="260994" cy="2848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alibri"/>
                <a:ea typeface="Calibri"/>
                <a:cs typeface="Calibri"/>
                <a:sym typeface="Calibri"/>
              </a:endParaRPr>
            </a:p>
          </p:txBody>
        </p:sp>
        <p:sp>
          <p:nvSpPr>
            <p:cNvPr id="214" name="Shape 214"/>
            <p:cNvSpPr/>
            <p:nvPr/>
          </p:nvSpPr>
          <p:spPr>
            <a:xfrm>
              <a:off x="5609544" y="3247663"/>
              <a:ext cx="1406872" cy="1406872"/>
            </a:xfrm>
            <a:prstGeom prst="ellipse">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txBox="1"/>
            <p:nvPr/>
          </p:nvSpPr>
          <p:spPr>
            <a:xfrm>
              <a:off x="5815576" y="3453695"/>
              <a:ext cx="994808" cy="99480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Develop Skills</a:t>
              </a:r>
              <a:endParaRPr sz="1800">
                <a:solidFill>
                  <a:schemeClr val="lt1"/>
                </a:solidFill>
                <a:latin typeface="Calibri"/>
                <a:ea typeface="Calibri"/>
                <a:cs typeface="Calibri"/>
                <a:sym typeface="Calibri"/>
              </a:endParaRPr>
            </a:p>
          </p:txBody>
        </p:sp>
        <p:sp>
          <p:nvSpPr>
            <p:cNvPr id="216" name="Shape 216"/>
            <p:cNvSpPr/>
            <p:nvPr/>
          </p:nvSpPr>
          <p:spPr>
            <a:xfrm rot="10800000">
              <a:off x="5081927" y="3713689"/>
              <a:ext cx="372848" cy="474819"/>
            </a:xfrm>
            <a:prstGeom prst="rightArrow">
              <a:avLst>
                <a:gd name="adj1" fmla="val 60000"/>
                <a:gd name="adj2" fmla="val 5000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txBox="1"/>
            <p:nvPr/>
          </p:nvSpPr>
          <p:spPr>
            <a:xfrm>
              <a:off x="5193781" y="3808653"/>
              <a:ext cx="260994" cy="2848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alibri"/>
                <a:ea typeface="Calibri"/>
                <a:cs typeface="Calibri"/>
                <a:sym typeface="Calibri"/>
              </a:endParaRPr>
            </a:p>
          </p:txBody>
        </p:sp>
        <p:sp>
          <p:nvSpPr>
            <p:cNvPr id="218" name="Shape 218"/>
            <p:cNvSpPr/>
            <p:nvPr/>
          </p:nvSpPr>
          <p:spPr>
            <a:xfrm>
              <a:off x="3499183" y="3247663"/>
              <a:ext cx="1406872" cy="1406872"/>
            </a:xfrm>
            <a:prstGeom prst="ellipse">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txBox="1"/>
            <p:nvPr/>
          </p:nvSpPr>
          <p:spPr>
            <a:xfrm>
              <a:off x="3705215" y="3453695"/>
              <a:ext cx="994808" cy="99480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Skill Mastery</a:t>
              </a:r>
              <a:endParaRPr sz="1800">
                <a:solidFill>
                  <a:schemeClr val="lt1"/>
                </a:solidFill>
                <a:latin typeface="Calibri"/>
                <a:ea typeface="Calibri"/>
                <a:cs typeface="Calibri"/>
                <a:sym typeface="Calibri"/>
              </a:endParaRPr>
            </a:p>
          </p:txBody>
        </p:sp>
        <p:sp>
          <p:nvSpPr>
            <p:cNvPr id="220" name="Shape 220"/>
            <p:cNvSpPr/>
            <p:nvPr/>
          </p:nvSpPr>
          <p:spPr>
            <a:xfrm rot="-6480000">
              <a:off x="3693387" y="2720189"/>
              <a:ext cx="372848" cy="474819"/>
            </a:xfrm>
            <a:prstGeom prst="rightArrow">
              <a:avLst>
                <a:gd name="adj1" fmla="val 60000"/>
                <a:gd name="adj2" fmla="val 5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txBox="1"/>
            <p:nvPr/>
          </p:nvSpPr>
          <p:spPr>
            <a:xfrm rot="4320000">
              <a:off x="3766596" y="2868343"/>
              <a:ext cx="260994" cy="2848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alibri"/>
                <a:ea typeface="Calibri"/>
                <a:cs typeface="Calibri"/>
                <a:sym typeface="Calibri"/>
              </a:endParaRPr>
            </a:p>
          </p:txBody>
        </p:sp>
        <p:sp>
          <p:nvSpPr>
            <p:cNvPr id="222" name="Shape 222"/>
            <p:cNvSpPr/>
            <p:nvPr/>
          </p:nvSpPr>
          <p:spPr>
            <a:xfrm>
              <a:off x="2847046" y="1240591"/>
              <a:ext cx="1406872" cy="1406872"/>
            </a:xfrm>
            <a:prstGeom prst="ellipse">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txBox="1"/>
            <p:nvPr/>
          </p:nvSpPr>
          <p:spPr>
            <a:xfrm>
              <a:off x="3053078" y="1446623"/>
              <a:ext cx="994808" cy="99480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a:solidFill>
                    <a:schemeClr val="lt1"/>
                  </a:solidFill>
                  <a:latin typeface="Calibri"/>
                  <a:ea typeface="Calibri"/>
                  <a:cs typeface="Calibri"/>
                  <a:sym typeface="Calibri"/>
                </a:rPr>
                <a:t>Showcase</a:t>
              </a:r>
              <a:endParaRPr sz="1800">
                <a:solidFill>
                  <a:schemeClr val="lt1"/>
                </a:solidFill>
                <a:latin typeface="Calibri"/>
                <a:ea typeface="Calibri"/>
                <a:cs typeface="Calibri"/>
                <a:sym typeface="Calibri"/>
              </a:endParaRPr>
            </a:p>
          </p:txBody>
        </p:sp>
        <p:sp>
          <p:nvSpPr>
            <p:cNvPr id="224" name="Shape 224"/>
            <p:cNvSpPr/>
            <p:nvPr/>
          </p:nvSpPr>
          <p:spPr>
            <a:xfrm rot="-2160000">
              <a:off x="4209179" y="1092600"/>
              <a:ext cx="372848" cy="474819"/>
            </a:xfrm>
            <a:prstGeom prst="rightArrow">
              <a:avLst>
                <a:gd name="adj1" fmla="val 60000"/>
                <a:gd name="adj2" fmla="val 50000"/>
              </a:avLst>
            </a:prstGeom>
            <a:gradFill>
              <a:gsLst>
                <a:gs pos="0">
                  <a:srgbClr val="7FB75F"/>
                </a:gs>
                <a:gs pos="50000">
                  <a:srgbClr val="6EB141"/>
                </a:gs>
                <a:gs pos="100000">
                  <a:srgbClr val="5FA134"/>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txBox="1"/>
            <p:nvPr/>
          </p:nvSpPr>
          <p:spPr>
            <a:xfrm rot="-2160000">
              <a:off x="4219860" y="1220437"/>
              <a:ext cx="260994" cy="28489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634687" y="578507"/>
            <a:ext cx="8755200" cy="763500"/>
          </a:xfrm>
          <a:prstGeom prst="rect">
            <a:avLst/>
          </a:prstGeom>
        </p:spPr>
        <p:txBody>
          <a:bodyPr spcFirstLastPara="1" wrap="square" lIns="121900" tIns="121900" rIns="121900" bIns="121900" anchor="ctr" anchorCtr="0">
            <a:noAutofit/>
          </a:bodyPr>
          <a:lstStyle/>
          <a:p>
            <a:pPr marL="0" lvl="0" indent="0">
              <a:spcBef>
                <a:spcPts val="0"/>
              </a:spcBef>
              <a:spcAft>
                <a:spcPts val="0"/>
              </a:spcAft>
              <a:buNone/>
            </a:pPr>
            <a:r>
              <a:rPr lang="en-US">
                <a:solidFill>
                  <a:srgbClr val="274E13"/>
                </a:solidFill>
              </a:rPr>
              <a:t>Edmodo</a:t>
            </a:r>
            <a:endParaRPr>
              <a:solidFill>
                <a:srgbClr val="274E13"/>
              </a:solidFill>
            </a:endParaRPr>
          </a:p>
        </p:txBody>
      </p:sp>
      <p:sp>
        <p:nvSpPr>
          <p:cNvPr id="231" name="Shape 231"/>
          <p:cNvSpPr txBox="1">
            <a:spLocks noGrp="1"/>
          </p:cNvSpPr>
          <p:nvPr>
            <p:ph type="body" idx="1"/>
          </p:nvPr>
        </p:nvSpPr>
        <p:spPr>
          <a:xfrm>
            <a:off x="2634687" y="1392933"/>
            <a:ext cx="8755200" cy="4681500"/>
          </a:xfrm>
          <a:prstGeom prst="rect">
            <a:avLst/>
          </a:prstGeom>
        </p:spPr>
        <p:txBody>
          <a:bodyPr spcFirstLastPara="1" wrap="square" lIns="121900" tIns="121900" rIns="121900" bIns="121900" anchor="t" anchorCtr="0">
            <a:noAutofit/>
          </a:bodyPr>
          <a:lstStyle/>
          <a:p>
            <a:pPr marL="0" lvl="0" indent="0">
              <a:spcBef>
                <a:spcPts val="700"/>
              </a:spcBef>
              <a:spcAft>
                <a:spcPts val="0"/>
              </a:spcAft>
              <a:buNone/>
            </a:pPr>
            <a:r>
              <a:rPr lang="en-US"/>
              <a:t>Resources, PowerPoint, and More from us</a:t>
            </a:r>
            <a:endParaRPr/>
          </a:p>
          <a:p>
            <a:pPr marL="0" lvl="0" indent="0">
              <a:spcBef>
                <a:spcPts val="700"/>
              </a:spcBef>
              <a:spcAft>
                <a:spcPts val="0"/>
              </a:spcAft>
              <a:buNone/>
            </a:pPr>
            <a:endParaRPr/>
          </a:p>
          <a:p>
            <a:pPr marL="0" lvl="0" indent="0">
              <a:spcBef>
                <a:spcPts val="700"/>
              </a:spcBef>
              <a:spcAft>
                <a:spcPts val="0"/>
              </a:spcAft>
              <a:buNone/>
            </a:pPr>
            <a:r>
              <a:rPr lang="en-US"/>
              <a:t>Group Code: </a:t>
            </a:r>
            <a:r>
              <a:rPr lang="en-US" sz="3600" b="1">
                <a:solidFill>
                  <a:srgbClr val="0000FF"/>
                </a:solidFill>
                <a:highlight>
                  <a:srgbClr val="FFFFFF"/>
                </a:highlight>
                <a:latin typeface="Arial"/>
                <a:ea typeface="Arial"/>
                <a:cs typeface="Arial"/>
                <a:sym typeface="Arial"/>
              </a:rPr>
              <a:t>y69xnr</a:t>
            </a:r>
            <a:endParaRPr sz="3600">
              <a:solidFill>
                <a:srgbClr val="0000FF"/>
              </a:solidFill>
            </a:endParaRPr>
          </a:p>
        </p:txBody>
      </p:sp>
      <p:pic>
        <p:nvPicPr>
          <p:cNvPr id="232" name="Shape 232" descr="Image result for edmodo"/>
          <p:cNvPicPr preferRelativeResize="0"/>
          <p:nvPr/>
        </p:nvPicPr>
        <p:blipFill>
          <a:blip r:embed="rId3">
            <a:alphaModFix/>
          </a:blip>
          <a:stretch>
            <a:fillRect/>
          </a:stretch>
        </p:blipFill>
        <p:spPr>
          <a:xfrm>
            <a:off x="8670425" y="3628100"/>
            <a:ext cx="2329886" cy="25178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634687" y="578507"/>
            <a:ext cx="8755200" cy="763500"/>
          </a:xfrm>
          <a:prstGeom prst="rect">
            <a:avLst/>
          </a:prstGeom>
        </p:spPr>
        <p:txBody>
          <a:bodyPr spcFirstLastPara="1" wrap="square" lIns="121900" tIns="121900" rIns="121900" bIns="121900" anchor="ctr" anchorCtr="0">
            <a:noAutofit/>
          </a:bodyPr>
          <a:lstStyle/>
          <a:p>
            <a:pPr marL="0" lvl="0" indent="0">
              <a:spcBef>
                <a:spcPts val="0"/>
              </a:spcBef>
              <a:spcAft>
                <a:spcPts val="0"/>
              </a:spcAft>
              <a:buNone/>
            </a:pPr>
            <a:r>
              <a:rPr lang="en-US">
                <a:solidFill>
                  <a:srgbClr val="274E13"/>
                </a:solidFill>
              </a:rPr>
              <a:t>Interactive Playground</a:t>
            </a:r>
            <a:endParaRPr>
              <a:solidFill>
                <a:srgbClr val="274E13"/>
              </a:solidFill>
            </a:endParaRPr>
          </a:p>
        </p:txBody>
      </p:sp>
      <p:sp>
        <p:nvSpPr>
          <p:cNvPr id="238" name="Shape 238"/>
          <p:cNvSpPr txBox="1">
            <a:spLocks noGrp="1"/>
          </p:cNvSpPr>
          <p:nvPr>
            <p:ph type="body" idx="1"/>
          </p:nvPr>
        </p:nvSpPr>
        <p:spPr>
          <a:xfrm>
            <a:off x="2634687" y="1392933"/>
            <a:ext cx="8755200" cy="4681500"/>
          </a:xfrm>
          <a:prstGeom prst="rect">
            <a:avLst/>
          </a:prstGeom>
        </p:spPr>
        <p:txBody>
          <a:bodyPr spcFirstLastPara="1" wrap="square" lIns="121900" tIns="121900" rIns="121900" bIns="121900" anchor="t" anchorCtr="0">
            <a:noAutofit/>
          </a:bodyPr>
          <a:lstStyle/>
          <a:p>
            <a:pPr marL="0" lvl="0" indent="0">
              <a:spcBef>
                <a:spcPts val="700"/>
              </a:spcBef>
              <a:spcAft>
                <a:spcPts val="0"/>
              </a:spcAft>
              <a:buNone/>
            </a:pPr>
            <a:r>
              <a:rPr lang="en-US"/>
              <a:t>Beebots/Osmo- Tracy</a:t>
            </a:r>
            <a:endParaRPr/>
          </a:p>
          <a:p>
            <a:pPr marL="0" lvl="0" indent="0">
              <a:spcBef>
                <a:spcPts val="700"/>
              </a:spcBef>
              <a:spcAft>
                <a:spcPts val="0"/>
              </a:spcAft>
              <a:buNone/>
            </a:pPr>
            <a:endParaRPr/>
          </a:p>
          <a:p>
            <a:pPr marL="0" lvl="0" indent="0">
              <a:spcBef>
                <a:spcPts val="700"/>
              </a:spcBef>
              <a:spcAft>
                <a:spcPts val="0"/>
              </a:spcAft>
              <a:buNone/>
            </a:pPr>
            <a:r>
              <a:rPr lang="en-US"/>
              <a:t>Dash Basketball Challenge- Alyson</a:t>
            </a:r>
            <a:endParaRPr/>
          </a:p>
          <a:p>
            <a:pPr marL="0" lvl="0" indent="0">
              <a:spcBef>
                <a:spcPts val="700"/>
              </a:spcBef>
              <a:spcAft>
                <a:spcPts val="0"/>
              </a:spcAft>
              <a:buNone/>
            </a:pPr>
            <a:endParaRPr/>
          </a:p>
          <a:p>
            <a:pPr marL="0" lvl="0" indent="0">
              <a:spcBef>
                <a:spcPts val="700"/>
              </a:spcBef>
              <a:spcAft>
                <a:spcPts val="0"/>
              </a:spcAft>
              <a:buNone/>
            </a:pPr>
            <a:r>
              <a:rPr lang="en-US"/>
              <a:t>Scratch/Kodable- Glenda</a:t>
            </a:r>
            <a:endParaRPr/>
          </a:p>
          <a:p>
            <a:pPr marL="0" lvl="0" indent="0">
              <a:spcBef>
                <a:spcPts val="700"/>
              </a:spcBef>
              <a:spcAft>
                <a:spcPts val="0"/>
              </a:spcAft>
              <a:buNone/>
            </a:pPr>
            <a:endParaRPr/>
          </a:p>
          <a:p>
            <a:pPr marL="0" lvl="0" indent="0">
              <a:spcBef>
                <a:spcPts val="700"/>
              </a:spcBef>
              <a:spcAft>
                <a:spcPts val="0"/>
              </a:spcAft>
              <a:buNone/>
            </a:pPr>
            <a:r>
              <a:rPr lang="en-US"/>
              <a:t>Raspberry Pi/HTML Unplugged- Andrew</a:t>
            </a:r>
            <a:endParaRPr/>
          </a:p>
          <a:p>
            <a:pPr marL="0" lvl="0" indent="0">
              <a:spcBef>
                <a:spcPts val="7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219200" y="119839"/>
            <a:ext cx="10972800" cy="11430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4400"/>
              <a:buFont typeface="Arial"/>
              <a:buNone/>
            </a:pPr>
            <a:r>
              <a:rPr lang="en-US" sz="4400" b="1" i="0" u="none" strike="noStrike" cap="none">
                <a:solidFill>
                  <a:srgbClr val="FFFFFF"/>
                </a:solidFill>
                <a:latin typeface="Arial"/>
                <a:ea typeface="Arial"/>
                <a:cs typeface="Arial"/>
                <a:sym typeface="Arial"/>
              </a:rPr>
              <a:t>Who We Are…</a:t>
            </a:r>
            <a:endParaRPr sz="4400" b="1" i="0" u="none" strike="noStrike" cap="none">
              <a:solidFill>
                <a:srgbClr val="FFFFFF"/>
              </a:solidFill>
              <a:latin typeface="Arial"/>
              <a:ea typeface="Arial"/>
              <a:cs typeface="Arial"/>
              <a:sym typeface="Arial"/>
            </a:endParaRPr>
          </a:p>
        </p:txBody>
      </p:sp>
      <p:sp>
        <p:nvSpPr>
          <p:cNvPr id="100" name="Shape 100"/>
          <p:cNvSpPr txBox="1">
            <a:spLocks noGrp="1"/>
          </p:cNvSpPr>
          <p:nvPr>
            <p:ph type="body" idx="1"/>
          </p:nvPr>
        </p:nvSpPr>
        <p:spPr>
          <a:xfrm>
            <a:off x="279925" y="1587000"/>
            <a:ext cx="6613200" cy="4973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Title I- PK-5</a:t>
            </a:r>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High Poverty Area</a:t>
            </a:r>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Our Community</a:t>
            </a:r>
            <a:endParaRPr/>
          </a:p>
          <a:p>
            <a:pPr marL="685800" marR="0" lvl="1" indent="-228600" algn="l" rtl="0">
              <a:lnSpc>
                <a:spcPct val="8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21.8%-26.6% below poverty</a:t>
            </a:r>
            <a:endParaRPr/>
          </a:p>
          <a:p>
            <a:pPr marL="685800" marR="0" lvl="1" indent="-228600" algn="l" rtl="0">
              <a:lnSpc>
                <a:spcPct val="8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$12,060/individual </a:t>
            </a:r>
            <a:endParaRPr sz="2400" b="0" i="0" u="none" strike="noStrike" cap="none">
              <a:solidFill>
                <a:schemeClr val="dk1"/>
              </a:solidFill>
              <a:latin typeface="Calibri"/>
              <a:ea typeface="Calibri"/>
              <a:cs typeface="Calibri"/>
              <a:sym typeface="Calibri"/>
            </a:endParaRPr>
          </a:p>
          <a:p>
            <a:pPr marL="685800" marR="0" lvl="1" indent="-228600" algn="l" rtl="0">
              <a:lnSpc>
                <a:spcPct val="8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$24,600/family of four</a:t>
            </a:r>
            <a:endParaRPr sz="2400" b="0" i="0" u="none" strike="noStrike" cap="none">
              <a:solidFill>
                <a:schemeClr val="dk1"/>
              </a:solidFill>
              <a:latin typeface="Calibri"/>
              <a:ea typeface="Calibri"/>
              <a:cs typeface="Calibri"/>
              <a:sym typeface="Calibri"/>
            </a:endParaRPr>
          </a:p>
          <a:p>
            <a:pPr marL="228600" marR="0" lvl="0" indent="-228600" algn="l" rtl="0">
              <a:lnSpc>
                <a:spcPct val="100000"/>
              </a:lnSpc>
              <a:spcBef>
                <a:spcPts val="0"/>
              </a:spcBef>
              <a:spcAft>
                <a:spcPts val="0"/>
              </a:spcAft>
              <a:buClr>
                <a:schemeClr val="accent1"/>
              </a:buClr>
              <a:buSzPts val="2800"/>
              <a:buFont typeface="Arial"/>
              <a:buChar char="•"/>
            </a:pPr>
            <a:r>
              <a:rPr lang="en-US" sz="2800" b="0" i="0" u="none" strike="noStrike" cap="none">
                <a:solidFill>
                  <a:schemeClr val="accent1"/>
                </a:solidFill>
                <a:latin typeface="Calibri"/>
                <a:ea typeface="Calibri"/>
                <a:cs typeface="Calibri"/>
                <a:sym typeface="Calibri"/>
              </a:rPr>
              <a:t>80%</a:t>
            </a:r>
            <a:r>
              <a:rPr lang="en-US" sz="2800" b="0" i="0" u="none" strike="noStrike" cap="none">
                <a:solidFill>
                  <a:schemeClr val="dk1"/>
                </a:solidFill>
                <a:latin typeface="Calibri"/>
                <a:ea typeface="Calibri"/>
                <a:cs typeface="Calibri"/>
                <a:sym typeface="Calibri"/>
              </a:rPr>
              <a:t> Economically Disadvantaged</a:t>
            </a:r>
            <a:endParaRPr sz="2800"/>
          </a:p>
          <a:p>
            <a:pPr marL="228600" marR="0" lvl="0" indent="-228600" algn="l" rtl="0">
              <a:lnSpc>
                <a:spcPct val="80000"/>
              </a:lnSpc>
              <a:spcBef>
                <a:spcPts val="1000"/>
              </a:spcBef>
              <a:spcAft>
                <a:spcPts val="0"/>
              </a:spcAft>
              <a:buClr>
                <a:schemeClr val="accent1"/>
              </a:buClr>
              <a:buSzPts val="2800"/>
              <a:buFont typeface="Arial"/>
              <a:buChar char="•"/>
            </a:pPr>
            <a:r>
              <a:rPr lang="en-US" sz="2800" b="0" i="0" u="none" strike="noStrike" cap="none">
                <a:solidFill>
                  <a:schemeClr val="accent1"/>
                </a:solidFill>
                <a:latin typeface="Calibri"/>
                <a:ea typeface="Calibri"/>
                <a:cs typeface="Calibri"/>
                <a:sym typeface="Calibri"/>
              </a:rPr>
              <a:t>15% </a:t>
            </a:r>
            <a:r>
              <a:rPr lang="en-US" sz="2800" b="0" i="0" u="none" strike="noStrike" cap="none">
                <a:solidFill>
                  <a:schemeClr val="dk1"/>
                </a:solidFill>
                <a:latin typeface="Calibri"/>
                <a:ea typeface="Calibri"/>
                <a:cs typeface="Calibri"/>
                <a:sym typeface="Calibri"/>
              </a:rPr>
              <a:t>ELL</a:t>
            </a:r>
            <a:endParaRPr/>
          </a:p>
          <a:p>
            <a:pPr marL="228600" marR="0" lvl="0" indent="-228600" algn="l" rtl="0">
              <a:lnSpc>
                <a:spcPct val="8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Grade has risen from F to C</a:t>
            </a:r>
            <a:endParaRPr/>
          </a:p>
          <a:p>
            <a:pPr marL="228600" marR="0" lvl="0" indent="-50800" algn="l" rtl="0">
              <a:lnSpc>
                <a:spcPct val="8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01" name="Shape 101"/>
          <p:cNvPicPr preferRelativeResize="0"/>
          <p:nvPr/>
        </p:nvPicPr>
        <p:blipFill rotWithShape="1">
          <a:blip r:embed="rId3">
            <a:alphaModFix/>
          </a:blip>
          <a:srcRect/>
          <a:stretch/>
        </p:blipFill>
        <p:spPr>
          <a:xfrm>
            <a:off x="5650614" y="2268138"/>
            <a:ext cx="6447300" cy="386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197295" y="64743"/>
            <a:ext cx="10994700" cy="12216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300" b="1" i="0" u="none" strike="noStrike" cap="none">
                <a:solidFill>
                  <a:srgbClr val="FFFFFF"/>
                </a:solidFill>
              </a:rPr>
              <a:t>Our Classroom Time</a:t>
            </a:r>
            <a:endParaRPr sz="4300" b="1" i="0" u="none" strike="noStrike" cap="none">
              <a:solidFill>
                <a:srgbClr val="FFFFFF"/>
              </a:solidFill>
            </a:endParaRPr>
          </a:p>
        </p:txBody>
      </p:sp>
      <p:sp>
        <p:nvSpPr>
          <p:cNvPr id="107" name="Shape 107"/>
          <p:cNvSpPr txBox="1">
            <a:spLocks noGrp="1"/>
          </p:cNvSpPr>
          <p:nvPr>
            <p:ph type="body" idx="1"/>
          </p:nvPr>
        </p:nvSpPr>
        <p:spPr>
          <a:xfrm>
            <a:off x="838200" y="1825625"/>
            <a:ext cx="5273400" cy="454860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120 minutes - ELA</a:t>
            </a:r>
            <a:endParaRPr sz="238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 90 minutes - math</a:t>
            </a:r>
            <a:endParaRPr sz="238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 20 minutes - recess</a:t>
            </a:r>
            <a:endParaRPr sz="238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 50 minutes - specials</a:t>
            </a:r>
            <a:endParaRPr sz="238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 25 minutes - lunch</a:t>
            </a:r>
            <a:endParaRPr sz="238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 60 minutes - power hour</a:t>
            </a:r>
            <a:endParaRPr sz="238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_______________________</a:t>
            </a:r>
            <a:endParaRPr sz="2380" b="0" i="0" u="none" strike="noStrike" cap="none">
              <a:solidFill>
                <a:schemeClr val="dk1"/>
              </a:solidFill>
              <a:latin typeface="Calibri"/>
              <a:ea typeface="Calibri"/>
              <a:cs typeface="Calibri"/>
              <a:sym typeface="Calibri"/>
            </a:endParaRPr>
          </a:p>
          <a:p>
            <a:pPr marL="0" marR="0" lvl="0" indent="0" algn="l" rtl="0">
              <a:lnSpc>
                <a:spcPct val="70000"/>
              </a:lnSpc>
              <a:spcBef>
                <a:spcPts val="1000"/>
              </a:spcBef>
              <a:spcAft>
                <a:spcPts val="0"/>
              </a:spcAft>
              <a:buClr>
                <a:schemeClr val="dk1"/>
              </a:buClr>
              <a:buSzPts val="2380"/>
              <a:buFont typeface="Arial"/>
              <a:buNone/>
            </a:pPr>
            <a:r>
              <a:rPr lang="en-US" sz="2380" b="1" i="0" u="none" strike="noStrike" cap="none">
                <a:solidFill>
                  <a:schemeClr val="dk1"/>
                </a:solidFill>
              </a:rPr>
              <a:t>6 hours and 5 minutes</a:t>
            </a:r>
            <a:endParaRPr sz="2380" b="1" i="0" u="none" strike="noStrike" cap="none">
              <a:solidFill>
                <a:schemeClr val="dk1"/>
              </a:solidFill>
            </a:endParaRPr>
          </a:p>
          <a:p>
            <a:pPr marL="0" marR="0" lvl="0" indent="0" algn="l" rtl="0">
              <a:lnSpc>
                <a:spcPct val="70000"/>
              </a:lnSpc>
              <a:spcBef>
                <a:spcPts val="1000"/>
              </a:spcBef>
              <a:spcAft>
                <a:spcPts val="0"/>
              </a:spcAft>
              <a:buClr>
                <a:schemeClr val="dk1"/>
              </a:buClr>
              <a:buSzPts val="2380"/>
              <a:buFont typeface="Arial"/>
              <a:buNone/>
            </a:pPr>
            <a:r>
              <a:rPr lang="en-US" sz="2380" b="0" i="0" u="none" strike="noStrike" cap="none">
                <a:solidFill>
                  <a:schemeClr val="dk1"/>
                </a:solidFill>
                <a:latin typeface="Calibri"/>
                <a:ea typeface="Calibri"/>
                <a:cs typeface="Calibri"/>
                <a:sym typeface="Calibri"/>
              </a:rPr>
              <a:t/>
            </a:r>
            <a:br>
              <a:rPr lang="en-US" sz="2380" b="0" i="0" u="none" strike="noStrike" cap="none">
                <a:solidFill>
                  <a:schemeClr val="dk1"/>
                </a:solidFill>
                <a:latin typeface="Calibri"/>
                <a:ea typeface="Calibri"/>
                <a:cs typeface="Calibri"/>
                <a:sym typeface="Calibri"/>
              </a:rPr>
            </a:br>
            <a:endParaRPr sz="2380" b="0" i="0" u="none" strike="noStrike" cap="none">
              <a:solidFill>
                <a:schemeClr val="dk1"/>
              </a:solidFill>
              <a:latin typeface="Calibri"/>
              <a:ea typeface="Calibri"/>
              <a:cs typeface="Calibri"/>
              <a:sym typeface="Calibri"/>
            </a:endParaRPr>
          </a:p>
        </p:txBody>
      </p:sp>
      <p:sp>
        <p:nvSpPr>
          <p:cNvPr id="108" name="Shape 108"/>
          <p:cNvSpPr txBox="1"/>
          <p:nvPr/>
        </p:nvSpPr>
        <p:spPr>
          <a:xfrm>
            <a:off x="5536175" y="1928325"/>
            <a:ext cx="5817600" cy="1044900"/>
          </a:xfrm>
          <a:prstGeom prst="rect">
            <a:avLst/>
          </a:prstGeom>
          <a:noFill/>
          <a:ln>
            <a:noFill/>
          </a:ln>
        </p:spPr>
        <p:txBody>
          <a:bodyPr spcFirstLastPara="1" wrap="square" lIns="91425" tIns="91425" rIns="91425" bIns="91425" anchor="t" anchorCtr="0">
            <a:noAutofit/>
          </a:bodyPr>
          <a:lstStyle/>
          <a:p>
            <a:pPr marL="0" lvl="0" indent="0" rtl="0">
              <a:lnSpc>
                <a:spcPct val="70000"/>
              </a:lnSpc>
              <a:spcBef>
                <a:spcPts val="1000"/>
              </a:spcBef>
              <a:spcAft>
                <a:spcPts val="0"/>
              </a:spcAft>
              <a:buClr>
                <a:schemeClr val="dk1"/>
              </a:buClr>
              <a:buSzPts val="2380"/>
              <a:buFont typeface="Arial"/>
              <a:buNone/>
            </a:pPr>
            <a:r>
              <a:rPr lang="en-US" sz="2380">
                <a:solidFill>
                  <a:schemeClr val="dk1"/>
                </a:solidFill>
                <a:latin typeface="Calibri"/>
                <a:ea typeface="Calibri"/>
                <a:cs typeface="Calibri"/>
                <a:sym typeface="Calibri"/>
              </a:rPr>
              <a:t>That leaves </a:t>
            </a:r>
            <a:r>
              <a:rPr lang="en-US" sz="2380" b="1">
                <a:solidFill>
                  <a:srgbClr val="0000FF"/>
                </a:solidFill>
                <a:latin typeface="Calibri"/>
                <a:ea typeface="Calibri"/>
                <a:cs typeface="Calibri"/>
                <a:sym typeface="Calibri"/>
              </a:rPr>
              <a:t>55 minutes </a:t>
            </a:r>
            <a:r>
              <a:rPr lang="en-US" sz="2380">
                <a:solidFill>
                  <a:schemeClr val="dk1"/>
                </a:solidFill>
                <a:latin typeface="Calibri"/>
                <a:ea typeface="Calibri"/>
                <a:cs typeface="Calibri"/>
                <a:sym typeface="Calibri"/>
              </a:rPr>
              <a:t>for transitions across campus, science, social studies, STEM</a:t>
            </a:r>
            <a:br>
              <a:rPr lang="en-US" sz="2380">
                <a:solidFill>
                  <a:schemeClr val="dk1"/>
                </a:solidFill>
                <a:latin typeface="Calibri"/>
                <a:ea typeface="Calibri"/>
                <a:cs typeface="Calibri"/>
                <a:sym typeface="Calibri"/>
              </a:rPr>
            </a:br>
            <a:endParaRPr sz="2380">
              <a:solidFill>
                <a:schemeClr val="dk1"/>
              </a:solidFill>
              <a:latin typeface="Calibri"/>
              <a:ea typeface="Calibri"/>
              <a:cs typeface="Calibri"/>
              <a:sym typeface="Calibri"/>
            </a:endParaRPr>
          </a:p>
        </p:txBody>
      </p:sp>
      <p:pic>
        <p:nvPicPr>
          <p:cNvPr id="109" name="Shape 109"/>
          <p:cNvPicPr preferRelativeResize="0"/>
          <p:nvPr/>
        </p:nvPicPr>
        <p:blipFill>
          <a:blip r:embed="rId3">
            <a:alphaModFix/>
          </a:blip>
          <a:stretch>
            <a:fillRect/>
          </a:stretch>
        </p:blipFill>
        <p:spPr>
          <a:xfrm>
            <a:off x="5536175" y="3125450"/>
            <a:ext cx="5775600" cy="3248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197295" y="78068"/>
            <a:ext cx="10994700" cy="12216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400" b="1" i="0" u="none" strike="noStrike" cap="none">
                <a:solidFill>
                  <a:srgbClr val="FFFFFF"/>
                </a:solidFill>
              </a:rPr>
              <a:t>That Does Not </a:t>
            </a:r>
            <a:endParaRPr sz="4400" b="1" i="0" u="none" strike="noStrike" cap="none">
              <a:solidFill>
                <a:srgbClr val="FFFFFF"/>
              </a:solidFill>
            </a:endParaRPr>
          </a:p>
          <a:p>
            <a:pPr marL="0" marR="0" lvl="0" indent="0" rtl="0">
              <a:lnSpc>
                <a:spcPct val="90000"/>
              </a:lnSpc>
              <a:spcBef>
                <a:spcPts val="0"/>
              </a:spcBef>
              <a:spcAft>
                <a:spcPts val="0"/>
              </a:spcAft>
              <a:buClr>
                <a:schemeClr val="dk1"/>
              </a:buClr>
              <a:buSzPts val="4400"/>
              <a:buFont typeface="Calibri"/>
              <a:buNone/>
            </a:pPr>
            <a:r>
              <a:rPr lang="en-US" sz="4400" b="1" i="0" u="none" strike="noStrike" cap="none">
                <a:solidFill>
                  <a:srgbClr val="FFFFFF"/>
                </a:solidFill>
              </a:rPr>
              <a:t>Stop Us…</a:t>
            </a:r>
            <a:endParaRPr sz="4400" b="1" i="0" u="none" strike="noStrike" cap="none">
              <a:solidFill>
                <a:srgbClr val="FFFFFF"/>
              </a:solidFill>
            </a:endParaRPr>
          </a:p>
        </p:txBody>
      </p:sp>
      <p:pic>
        <p:nvPicPr>
          <p:cNvPr id="115" name="Shape 115" descr="https://lh5.googleusercontent.com/z2S_6O6KbgAKXDwkHvBoG-m4Ot7rvetmuK-SLJEBn0xTIOiiRyCSgOjaK7M5iREmMnbFhVFoSfL18wWf1QXn7jVd3XuEdRWxM5DC0Jgvdfvt6okbwrGXvz3QmbLwRzvefRejFl_lYDP8r_JEjA"/>
          <p:cNvPicPr preferRelativeResize="0"/>
          <p:nvPr/>
        </p:nvPicPr>
        <p:blipFill rotWithShape="1">
          <a:blip r:embed="rId3">
            <a:alphaModFix/>
          </a:blip>
          <a:srcRect/>
          <a:stretch/>
        </p:blipFill>
        <p:spPr>
          <a:xfrm>
            <a:off x="652442" y="1558166"/>
            <a:ext cx="3840045" cy="2554065"/>
          </a:xfrm>
          <a:prstGeom prst="rect">
            <a:avLst/>
          </a:prstGeom>
          <a:noFill/>
          <a:ln>
            <a:noFill/>
          </a:ln>
        </p:spPr>
      </p:pic>
      <p:pic>
        <p:nvPicPr>
          <p:cNvPr id="116" name="Shape 116" descr="https://lh5.googleusercontent.com/w0VzahlzmGUqscdWxl_YVy4sf0yLKeypafuH96JrPVEdfPL6BzYOS3IaCpq0tkPzhhNdsUk7GfHc7KN7ZrkyMlmua9Ek0ubiy6tWO_bnF_TG55cg4BfOHaHBS3M81XXHFSnRMTSA0FHEOpyxkg"/>
          <p:cNvPicPr preferRelativeResize="0"/>
          <p:nvPr/>
        </p:nvPicPr>
        <p:blipFill rotWithShape="1">
          <a:blip r:embed="rId4">
            <a:alphaModFix/>
          </a:blip>
          <a:srcRect/>
          <a:stretch/>
        </p:blipFill>
        <p:spPr>
          <a:xfrm>
            <a:off x="4715565" y="2177413"/>
            <a:ext cx="2902227" cy="3869636"/>
          </a:xfrm>
          <a:prstGeom prst="rect">
            <a:avLst/>
          </a:prstGeom>
          <a:noFill/>
          <a:ln>
            <a:noFill/>
          </a:ln>
        </p:spPr>
      </p:pic>
      <p:pic>
        <p:nvPicPr>
          <p:cNvPr id="117" name="Shape 117" descr="https://lh6.googleusercontent.com/cQmnbOU9nm6bW0OI6I4dbDdrT57K0Gkywgftl5LLVEFhQWH_Q6C_lkqhyb9oTlNASSjYH27x16VE3NbbfnriafZt2rmKYaCADi6pl0M6egtsv4hdoPPW1HtIleLU9rG7mIyTsSgeh1wbImYBWQ"/>
          <p:cNvPicPr preferRelativeResize="0"/>
          <p:nvPr/>
        </p:nvPicPr>
        <p:blipFill rotWithShape="1">
          <a:blip r:embed="rId5">
            <a:alphaModFix/>
          </a:blip>
          <a:srcRect/>
          <a:stretch/>
        </p:blipFill>
        <p:spPr>
          <a:xfrm rot="10800000">
            <a:off x="299716" y="4228773"/>
            <a:ext cx="4338545" cy="2443227"/>
          </a:xfrm>
          <a:prstGeom prst="rect">
            <a:avLst/>
          </a:prstGeom>
          <a:noFill/>
          <a:ln>
            <a:noFill/>
          </a:ln>
        </p:spPr>
      </p:pic>
      <p:pic>
        <p:nvPicPr>
          <p:cNvPr id="118" name="Shape 118" descr="https://lh6.googleusercontent.com/zirwYdrBBLE8yYzHuwM7g8J2DuI1Yom7CYfKgw81GmTUYZv-uP2L9wPNQ4nszlp-OYGyJf5i7UqWkHxgU-X0vG-YxVX-O_rHFG1tfZAVf7m7_BhqAuqt5Rhc3jYl-68kR1ViBOS1dthsxtb38g"/>
          <p:cNvPicPr preferRelativeResize="0"/>
          <p:nvPr/>
        </p:nvPicPr>
        <p:blipFill rotWithShape="1">
          <a:blip r:embed="rId6">
            <a:alphaModFix/>
          </a:blip>
          <a:srcRect/>
          <a:stretch/>
        </p:blipFill>
        <p:spPr>
          <a:xfrm>
            <a:off x="7695096" y="3299323"/>
            <a:ext cx="4496904" cy="33726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1000"/>
                                        <p:tgtEl>
                                          <p:spTgt spid="115"/>
                                        </p:tgtEl>
                                        <p:attrNameLst>
                                          <p:attrName>ppt_w</p:attrName>
                                        </p:attrNameLst>
                                      </p:cBhvr>
                                      <p:tavLst>
                                        <p:tav tm="0">
                                          <p:val>
                                            <p:strVal val="0"/>
                                          </p:val>
                                        </p:tav>
                                        <p:tav tm="100000">
                                          <p:val>
                                            <p:strVal val="#ppt_w"/>
                                          </p:val>
                                        </p:tav>
                                      </p:tavLst>
                                    </p:anim>
                                    <p:anim calcmode="lin" valueType="num">
                                      <p:cBhvr additive="base">
                                        <p:cTn id="12" dur="1000"/>
                                        <p:tgtEl>
                                          <p:spTgt spid="115"/>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additive="base">
                                        <p:cTn id="16" dur="1000"/>
                                        <p:tgtEl>
                                          <p:spTgt spid="116"/>
                                        </p:tgtEl>
                                        <p:attrNameLst>
                                          <p:attrName>ppt_w</p:attrName>
                                        </p:attrNameLst>
                                      </p:cBhvr>
                                      <p:tavLst>
                                        <p:tav tm="0">
                                          <p:val>
                                            <p:strVal val="0"/>
                                          </p:val>
                                        </p:tav>
                                        <p:tav tm="100000">
                                          <p:val>
                                            <p:strVal val="#ppt_w"/>
                                          </p:val>
                                        </p:tav>
                                      </p:tavLst>
                                    </p:anim>
                                    <p:anim calcmode="lin" valueType="num">
                                      <p:cBhvr additive="base">
                                        <p:cTn id="17" dur="1000"/>
                                        <p:tgtEl>
                                          <p:spTgt spid="116"/>
                                        </p:tgtEl>
                                        <p:attrNameLst>
                                          <p:attrName>ppt_h</p:attrName>
                                        </p:attrNameLst>
                                      </p:cBhvr>
                                      <p:tavLst>
                                        <p:tav tm="0">
                                          <p:val>
                                            <p:strVal val="0"/>
                                          </p:val>
                                        </p:tav>
                                        <p:tav tm="100000">
                                          <p:val>
                                            <p:strVal val="#ppt_h"/>
                                          </p:val>
                                        </p:tav>
                                      </p:tavLst>
                                    </p:anim>
                                  </p:childTnLst>
                                </p:cTn>
                              </p:par>
                            </p:childTnLst>
                          </p:cTn>
                        </p:par>
                        <p:par>
                          <p:cTn id="18" fill="hold">
                            <p:stCondLst>
                              <p:cond delay="2000"/>
                            </p:stCondLst>
                            <p:childTnLst>
                              <p:par>
                                <p:cTn id="19" presetID="23" presetClass="entr" presetSubtype="16"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 calcmode="lin" valueType="num">
                                      <p:cBhvr additive="base">
                                        <p:cTn id="21" dur="1000"/>
                                        <p:tgtEl>
                                          <p:spTgt spid="118"/>
                                        </p:tgtEl>
                                        <p:attrNameLst>
                                          <p:attrName>ppt_w</p:attrName>
                                        </p:attrNameLst>
                                      </p:cBhvr>
                                      <p:tavLst>
                                        <p:tav tm="0">
                                          <p:val>
                                            <p:strVal val="0"/>
                                          </p:val>
                                        </p:tav>
                                        <p:tav tm="100000">
                                          <p:val>
                                            <p:strVal val="#ppt_w"/>
                                          </p:val>
                                        </p:tav>
                                      </p:tavLst>
                                    </p:anim>
                                    <p:anim calcmode="lin" valueType="num">
                                      <p:cBhvr additive="base">
                                        <p:cTn id="22" dur="1000"/>
                                        <p:tgtEl>
                                          <p:spTgt spid="118"/>
                                        </p:tgtEl>
                                        <p:attrNameLst>
                                          <p:attrName>ppt_h</p:attrName>
                                        </p:attrNameLst>
                                      </p:cBhvr>
                                      <p:tavLst>
                                        <p:tav tm="0">
                                          <p:val>
                                            <p:strVal val="0"/>
                                          </p:val>
                                        </p:tav>
                                        <p:tav tm="100000">
                                          <p:val>
                                            <p:strVal val="#ppt_h"/>
                                          </p:val>
                                        </p:tav>
                                      </p:tavLst>
                                    </p:anim>
                                  </p:childTnLst>
                                </p:cTn>
                              </p:par>
                            </p:childTnLst>
                          </p:cTn>
                        </p:par>
                        <p:par>
                          <p:cTn id="23" fill="hold">
                            <p:stCondLst>
                              <p:cond delay="3000"/>
                            </p:stCondLst>
                            <p:childTnLst>
                              <p:par>
                                <p:cTn id="24" presetID="23" presetClass="entr" presetSubtype="16" fill="hold" nodeType="afterEffect">
                                  <p:stCondLst>
                                    <p:cond delay="0"/>
                                  </p:stCondLst>
                                  <p:childTnLst>
                                    <p:set>
                                      <p:cBhvr>
                                        <p:cTn id="25" dur="1" fill="hold">
                                          <p:stCondLst>
                                            <p:cond delay="0"/>
                                          </p:stCondLst>
                                        </p:cTn>
                                        <p:tgtEl>
                                          <p:spTgt spid="117"/>
                                        </p:tgtEl>
                                        <p:attrNameLst>
                                          <p:attrName>style.visibility</p:attrName>
                                        </p:attrNameLst>
                                      </p:cBhvr>
                                      <p:to>
                                        <p:strVal val="visible"/>
                                      </p:to>
                                    </p:set>
                                    <p:anim calcmode="lin" valueType="num">
                                      <p:cBhvr additive="base">
                                        <p:cTn id="26" dur="1000"/>
                                        <p:tgtEl>
                                          <p:spTgt spid="117"/>
                                        </p:tgtEl>
                                        <p:attrNameLst>
                                          <p:attrName>ppt_w</p:attrName>
                                        </p:attrNameLst>
                                      </p:cBhvr>
                                      <p:tavLst>
                                        <p:tav tm="0">
                                          <p:val>
                                            <p:strVal val="0"/>
                                          </p:val>
                                        </p:tav>
                                        <p:tav tm="100000">
                                          <p:val>
                                            <p:strVal val="#ppt_w"/>
                                          </p:val>
                                        </p:tav>
                                      </p:tavLst>
                                    </p:anim>
                                    <p:anim calcmode="lin" valueType="num">
                                      <p:cBhvr additive="base">
                                        <p:cTn id="27" dur="1000"/>
                                        <p:tgtEl>
                                          <p:spTgt spid="1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598620" y="171293"/>
            <a:ext cx="10994700" cy="1221600"/>
          </a:xfrm>
          <a:prstGeom prst="rect">
            <a:avLst/>
          </a:prstGeom>
        </p:spPr>
        <p:txBody>
          <a:bodyPr spcFirstLastPara="1" wrap="square" lIns="121900" tIns="121900" rIns="121900" bIns="121900" anchor="ctr" anchorCtr="0">
            <a:noAutofit/>
          </a:bodyPr>
          <a:lstStyle/>
          <a:p>
            <a:pPr marL="0" lvl="0" indent="0">
              <a:spcBef>
                <a:spcPts val="0"/>
              </a:spcBef>
              <a:spcAft>
                <a:spcPts val="0"/>
              </a:spcAft>
              <a:buNone/>
            </a:pPr>
            <a:r>
              <a:rPr lang="en-US" b="1">
                <a:solidFill>
                  <a:srgbClr val="FFFFFF"/>
                </a:solidFill>
              </a:rPr>
              <a:t>How We Make </a:t>
            </a:r>
            <a:endParaRPr b="1">
              <a:solidFill>
                <a:srgbClr val="FFFFFF"/>
              </a:solidFill>
            </a:endParaRPr>
          </a:p>
          <a:p>
            <a:pPr marL="0" lvl="0" indent="0">
              <a:spcBef>
                <a:spcPts val="0"/>
              </a:spcBef>
              <a:spcAft>
                <a:spcPts val="0"/>
              </a:spcAft>
              <a:buNone/>
            </a:pPr>
            <a:r>
              <a:rPr lang="en-US" b="1">
                <a:solidFill>
                  <a:srgbClr val="FFFFFF"/>
                </a:solidFill>
              </a:rPr>
              <a:t>the Difference</a:t>
            </a:r>
            <a:endParaRPr b="1">
              <a:solidFill>
                <a:srgbClr val="FFFFFF"/>
              </a:solidFill>
            </a:endParaRPr>
          </a:p>
        </p:txBody>
      </p:sp>
      <p:sp>
        <p:nvSpPr>
          <p:cNvPr id="124" name="Shape 124"/>
          <p:cNvSpPr txBox="1">
            <a:spLocks noGrp="1"/>
          </p:cNvSpPr>
          <p:nvPr>
            <p:ph type="body" idx="1"/>
          </p:nvPr>
        </p:nvSpPr>
        <p:spPr>
          <a:xfrm>
            <a:off x="677096" y="1486272"/>
            <a:ext cx="10994700" cy="4683000"/>
          </a:xfrm>
          <a:prstGeom prst="rect">
            <a:avLst/>
          </a:prstGeom>
        </p:spPr>
        <p:txBody>
          <a:bodyPr spcFirstLastPara="1" wrap="square" lIns="121900" tIns="121900" rIns="121900" bIns="121900" anchor="t" anchorCtr="0">
            <a:noAutofit/>
          </a:bodyPr>
          <a:lstStyle/>
          <a:p>
            <a:pPr marL="0" lvl="0" indent="0">
              <a:spcBef>
                <a:spcPts val="700"/>
              </a:spcBef>
              <a:spcAft>
                <a:spcPts val="0"/>
              </a:spcAft>
              <a:buNone/>
            </a:pPr>
            <a:r>
              <a:rPr lang="en-US"/>
              <a:t>Units of Study/PBL</a:t>
            </a:r>
            <a:endParaRPr/>
          </a:p>
          <a:p>
            <a:pPr marL="0" lvl="0" indent="0">
              <a:spcBef>
                <a:spcPts val="700"/>
              </a:spcBef>
              <a:spcAft>
                <a:spcPts val="0"/>
              </a:spcAft>
              <a:buNone/>
            </a:pPr>
            <a:r>
              <a:rPr lang="en-US"/>
              <a:t>Cross-discipline activities</a:t>
            </a:r>
            <a:endParaRPr/>
          </a:p>
          <a:p>
            <a:pPr marL="0" lvl="0" indent="0">
              <a:spcBef>
                <a:spcPts val="700"/>
              </a:spcBef>
              <a:spcAft>
                <a:spcPts val="0"/>
              </a:spcAft>
              <a:buNone/>
            </a:pPr>
            <a:r>
              <a:rPr lang="en-US"/>
              <a:t>Science Lab/STEM Lab/FAB Lab</a:t>
            </a:r>
            <a:endParaRPr/>
          </a:p>
          <a:p>
            <a:pPr marL="0" lvl="0" indent="0">
              <a:spcBef>
                <a:spcPts val="700"/>
              </a:spcBef>
              <a:spcAft>
                <a:spcPts val="0"/>
              </a:spcAft>
              <a:buNone/>
            </a:pPr>
            <a:r>
              <a:rPr lang="en-US" sz="3600"/>
              <a:t>Free After School Clubs (robotics, coding, television, etc.)</a:t>
            </a:r>
            <a:endParaRPr sz="3600"/>
          </a:p>
          <a:p>
            <a:pPr marL="0" lvl="0" indent="0">
              <a:spcBef>
                <a:spcPts val="700"/>
              </a:spcBef>
              <a:spcAft>
                <a:spcPts val="0"/>
              </a:spcAft>
              <a:buNone/>
            </a:pPr>
            <a:r>
              <a:rPr lang="en-US" sz="3600"/>
              <a:t>Engineering Design Process/Scientific Method</a:t>
            </a:r>
            <a:endParaRPr sz="3600"/>
          </a:p>
          <a:p>
            <a:pPr marL="0" lvl="0" indent="0">
              <a:spcBef>
                <a:spcPts val="700"/>
              </a:spcBef>
              <a:spcAft>
                <a:spcPts val="0"/>
              </a:spcAft>
              <a:buNone/>
            </a:pPr>
            <a:r>
              <a:rPr lang="en-US" sz="3600"/>
              <a:t>Student Collaboration</a:t>
            </a:r>
            <a:endParaRPr sz="3600"/>
          </a:p>
          <a:p>
            <a:pPr marL="0" lvl="0" indent="0">
              <a:spcBef>
                <a:spcPts val="700"/>
              </a:spcBef>
              <a:spcAft>
                <a:spcPts val="0"/>
              </a:spcAft>
              <a:buNone/>
            </a:pPr>
            <a:r>
              <a:rPr lang="en-US" sz="3600"/>
              <a:t>Student Reflection/Revision</a:t>
            </a:r>
            <a:endParaRPr sz="3600"/>
          </a:p>
          <a:p>
            <a:pPr marL="0" lvl="0" indent="0">
              <a:spcBef>
                <a:spcPts val="700"/>
              </a:spcBef>
              <a:spcAft>
                <a:spcPts val="0"/>
              </a:spcAft>
              <a:buNone/>
            </a:pPr>
            <a:endParaRPr sz="3600"/>
          </a:p>
          <a:p>
            <a:pPr marL="0" lvl="0" indent="0">
              <a:spcBef>
                <a:spcPts val="700"/>
              </a:spcBef>
              <a:spcAft>
                <a:spcPts val="0"/>
              </a:spcAft>
              <a:buNone/>
            </a:pPr>
            <a:endParaRPr/>
          </a:p>
        </p:txBody>
      </p:sp>
      <p:pic>
        <p:nvPicPr>
          <p:cNvPr id="125" name="Shape 125"/>
          <p:cNvPicPr preferRelativeResize="0"/>
          <p:nvPr/>
        </p:nvPicPr>
        <p:blipFill>
          <a:blip r:embed="rId3">
            <a:alphaModFix/>
          </a:blip>
          <a:stretch>
            <a:fillRect/>
          </a:stretch>
        </p:blipFill>
        <p:spPr>
          <a:xfrm>
            <a:off x="7925175" y="1611825"/>
            <a:ext cx="3356626" cy="1884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5952475" y="104700"/>
            <a:ext cx="6174300" cy="12216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Arial"/>
              <a:buNone/>
            </a:pPr>
            <a:r>
              <a:rPr lang="en-US" sz="4400" b="1">
                <a:solidFill>
                  <a:srgbClr val="FFFFFF"/>
                </a:solidFill>
                <a:latin typeface="Arial"/>
                <a:ea typeface="Arial"/>
                <a:cs typeface="Arial"/>
                <a:sym typeface="Arial"/>
              </a:rPr>
              <a:t>The Interview</a:t>
            </a:r>
            <a:endParaRPr sz="4400" b="1" i="0" u="none" strike="noStrike" cap="none">
              <a:solidFill>
                <a:srgbClr val="FFFFFF"/>
              </a:solidFill>
              <a:latin typeface="Arial"/>
              <a:ea typeface="Arial"/>
              <a:cs typeface="Arial"/>
              <a:sym typeface="Arial"/>
            </a:endParaRPr>
          </a:p>
        </p:txBody>
      </p:sp>
      <p:sp>
        <p:nvSpPr>
          <p:cNvPr id="131" name="Shape 131" descr="This is a television spot that Brogan &amp; Partners created for the National Defense Education Partnership to increase awareness of STEM and the importance in science, technology, engineering and math education because the jobs of the future will be in these areas.   STEM is the Science, Technology, Engineering, and Mathematics Education Coalition. STEM works to raise awareness in Congress, the Administration, and other organizations about the critical role that STEM education plays." title="Interview - STEM">
            <a:hlinkClick r:id="rId3"/>
          </p:cNvPr>
          <p:cNvSpPr/>
          <p:nvPr/>
        </p:nvSpPr>
        <p:spPr>
          <a:xfrm>
            <a:off x="2894725" y="1920900"/>
            <a:ext cx="6174300" cy="4630725"/>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599775" y="1213950"/>
            <a:ext cx="10794000" cy="139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600" i="1">
                <a:solidFill>
                  <a:schemeClr val="accent1"/>
                </a:solidFill>
              </a:rPr>
              <a:t>Employers are looking for 21st century skills</a:t>
            </a:r>
            <a:endParaRPr sz="3600" i="1">
              <a:solidFill>
                <a:schemeClr val="accent1"/>
              </a:solidFill>
            </a:endParaRPr>
          </a:p>
          <a:p>
            <a:pPr marL="0" marR="0" lvl="0" indent="0" algn="l" rtl="0">
              <a:lnSpc>
                <a:spcPct val="90000"/>
              </a:lnSpc>
              <a:spcBef>
                <a:spcPts val="0"/>
              </a:spcBef>
              <a:spcAft>
                <a:spcPts val="0"/>
              </a:spcAft>
              <a:buClr>
                <a:schemeClr val="dk1"/>
              </a:buClr>
              <a:buSzPts val="4400"/>
              <a:buFont typeface="Calibri"/>
              <a:buNone/>
            </a:pPr>
            <a:r>
              <a:rPr lang="en-US" sz="2400" i="1">
                <a:solidFill>
                  <a:schemeClr val="accent1"/>
                </a:solidFill>
              </a:rPr>
              <a:t>Collaboration, Communication, Creativity, Critical Thinking</a:t>
            </a:r>
            <a:endParaRPr sz="2400" b="0" i="1" u="none" strike="noStrike" cap="none">
              <a:solidFill>
                <a:schemeClr val="accent1"/>
              </a:solidFill>
              <a:latin typeface="Calibri"/>
              <a:ea typeface="Calibri"/>
              <a:cs typeface="Calibri"/>
              <a:sym typeface="Calibri"/>
            </a:endParaRPr>
          </a:p>
        </p:txBody>
      </p:sp>
      <p:graphicFrame>
        <p:nvGraphicFramePr>
          <p:cNvPr id="137" name="Shape 137"/>
          <p:cNvGraphicFramePr/>
          <p:nvPr/>
        </p:nvGraphicFramePr>
        <p:xfrm>
          <a:off x="719250" y="2539375"/>
          <a:ext cx="3000000" cy="3000000"/>
        </p:xfrm>
        <a:graphic>
          <a:graphicData uri="http://schemas.openxmlformats.org/drawingml/2006/table">
            <a:tbl>
              <a:tblPr>
                <a:noFill/>
                <a:tableStyleId>{B5ABB320-3045-4737-836D-7B53CE95B3F4}</a:tableStyleId>
              </a:tblPr>
              <a:tblGrid>
                <a:gridCol w="5827750"/>
                <a:gridCol w="4459250"/>
              </a:tblGrid>
              <a:tr h="770100">
                <a:tc>
                  <a:txBody>
                    <a:bodyPr/>
                    <a:lstStyle/>
                    <a:p>
                      <a:pPr marL="0" lvl="0" indent="0">
                        <a:spcBef>
                          <a:spcPts val="0"/>
                        </a:spcBef>
                        <a:spcAft>
                          <a:spcPts val="0"/>
                        </a:spcAft>
                        <a:buNone/>
                      </a:pPr>
                      <a:r>
                        <a:rPr lang="en-US" sz="1800" b="1"/>
                        <a:t>Skill/Quality</a:t>
                      </a:r>
                      <a:endParaRPr sz="1800" b="1"/>
                    </a:p>
                  </a:txBody>
                  <a:tcPr marL="91425" marR="91425" marT="91425" marB="91425">
                    <a:solidFill>
                      <a:schemeClr val="accent3"/>
                    </a:solidFill>
                  </a:tcPr>
                </a:tc>
                <a:tc>
                  <a:txBody>
                    <a:bodyPr/>
                    <a:lstStyle/>
                    <a:p>
                      <a:pPr marL="0" lvl="0" indent="0">
                        <a:spcBef>
                          <a:spcPts val="0"/>
                        </a:spcBef>
                        <a:spcAft>
                          <a:spcPts val="0"/>
                        </a:spcAft>
                        <a:buNone/>
                      </a:pPr>
                      <a:r>
                        <a:rPr lang="en-US" sz="1800" b="1"/>
                        <a:t>Weighted average rating (5 point scale)</a:t>
                      </a:r>
                      <a:endParaRPr sz="1800" b="1"/>
                    </a:p>
                  </a:txBody>
                  <a:tcPr marL="91425" marR="91425" marT="91425" marB="91425">
                    <a:solidFill>
                      <a:schemeClr val="accent3"/>
                    </a:solidFill>
                  </a:tcPr>
                </a:tc>
              </a:tr>
              <a:tr h="381000">
                <a:tc>
                  <a:txBody>
                    <a:bodyPr/>
                    <a:lstStyle/>
                    <a:p>
                      <a:pPr marL="0" lvl="0" indent="0">
                        <a:spcBef>
                          <a:spcPts val="0"/>
                        </a:spcBef>
                        <a:spcAft>
                          <a:spcPts val="0"/>
                        </a:spcAft>
                        <a:buNone/>
                      </a:pPr>
                      <a:r>
                        <a:rPr lang="en-US" sz="1800"/>
                        <a:t>Ability to verbally communicate with persons inside and outside the organization</a:t>
                      </a:r>
                      <a:endParaRPr sz="1800"/>
                    </a:p>
                  </a:txBody>
                  <a:tcPr marL="91425" marR="91425" marT="91425" marB="91425"/>
                </a:tc>
                <a:tc>
                  <a:txBody>
                    <a:bodyPr/>
                    <a:lstStyle/>
                    <a:p>
                      <a:pPr marL="0" lvl="0" indent="0" algn="ctr">
                        <a:spcBef>
                          <a:spcPts val="0"/>
                        </a:spcBef>
                        <a:spcAft>
                          <a:spcPts val="0"/>
                        </a:spcAft>
                        <a:buNone/>
                      </a:pPr>
                      <a:r>
                        <a:rPr lang="en-US" sz="1800"/>
                        <a:t>4.63</a:t>
                      </a:r>
                      <a:endParaRPr sz="1800"/>
                    </a:p>
                  </a:txBody>
                  <a:tcPr marL="91425" marR="91425" marT="91425" marB="91425"/>
                </a:tc>
              </a:tr>
              <a:tr h="381000">
                <a:tc>
                  <a:txBody>
                    <a:bodyPr/>
                    <a:lstStyle/>
                    <a:p>
                      <a:pPr marL="0" lvl="0" indent="0">
                        <a:spcBef>
                          <a:spcPts val="0"/>
                        </a:spcBef>
                        <a:spcAft>
                          <a:spcPts val="0"/>
                        </a:spcAft>
                        <a:buNone/>
                      </a:pPr>
                      <a:r>
                        <a:rPr lang="en-US" sz="1800"/>
                        <a:t>Ability to work in a team structure</a:t>
                      </a:r>
                      <a:endParaRPr sz="1800"/>
                    </a:p>
                  </a:txBody>
                  <a:tcPr marL="91425" marR="91425" marT="91425" marB="91425"/>
                </a:tc>
                <a:tc>
                  <a:txBody>
                    <a:bodyPr/>
                    <a:lstStyle/>
                    <a:p>
                      <a:pPr marL="0" lvl="0" indent="0" algn="ctr">
                        <a:spcBef>
                          <a:spcPts val="0"/>
                        </a:spcBef>
                        <a:spcAft>
                          <a:spcPts val="0"/>
                        </a:spcAft>
                        <a:buNone/>
                      </a:pPr>
                      <a:r>
                        <a:rPr lang="en-US" sz="1800"/>
                        <a:t>4.62</a:t>
                      </a:r>
                      <a:endParaRPr sz="1800"/>
                    </a:p>
                  </a:txBody>
                  <a:tcPr marL="91425" marR="91425" marT="91425" marB="91425"/>
                </a:tc>
              </a:tr>
              <a:tr h="381000">
                <a:tc>
                  <a:txBody>
                    <a:bodyPr/>
                    <a:lstStyle/>
                    <a:p>
                      <a:pPr marL="0" lvl="0" indent="0">
                        <a:spcBef>
                          <a:spcPts val="0"/>
                        </a:spcBef>
                        <a:spcAft>
                          <a:spcPts val="0"/>
                        </a:spcAft>
                        <a:buNone/>
                      </a:pPr>
                      <a:r>
                        <a:rPr lang="en-US" sz="1800"/>
                        <a:t>Ability to make decisions and solve problems</a:t>
                      </a:r>
                      <a:endParaRPr sz="1800"/>
                    </a:p>
                  </a:txBody>
                  <a:tcPr marL="91425" marR="91425" marT="91425" marB="91425"/>
                </a:tc>
                <a:tc>
                  <a:txBody>
                    <a:bodyPr/>
                    <a:lstStyle/>
                    <a:p>
                      <a:pPr marL="0" lvl="0" indent="0" algn="ctr">
                        <a:spcBef>
                          <a:spcPts val="0"/>
                        </a:spcBef>
                        <a:spcAft>
                          <a:spcPts val="0"/>
                        </a:spcAft>
                        <a:buNone/>
                      </a:pPr>
                      <a:r>
                        <a:rPr lang="en-US" sz="1800"/>
                        <a:t>4.49</a:t>
                      </a:r>
                      <a:endParaRPr sz="1800"/>
                    </a:p>
                  </a:txBody>
                  <a:tcPr marL="91425" marR="91425" marT="91425" marB="91425"/>
                </a:tc>
              </a:tr>
              <a:tr h="381000">
                <a:tc>
                  <a:txBody>
                    <a:bodyPr/>
                    <a:lstStyle/>
                    <a:p>
                      <a:pPr marL="0" lvl="0" indent="0">
                        <a:spcBef>
                          <a:spcPts val="0"/>
                        </a:spcBef>
                        <a:spcAft>
                          <a:spcPts val="0"/>
                        </a:spcAft>
                        <a:buNone/>
                      </a:pPr>
                      <a:r>
                        <a:rPr lang="en-US" sz="1800"/>
                        <a:t>Ability to plan, organize and prioritize work</a:t>
                      </a:r>
                      <a:endParaRPr sz="1800"/>
                    </a:p>
                  </a:txBody>
                  <a:tcPr marL="91425" marR="91425" marT="91425" marB="91425"/>
                </a:tc>
                <a:tc>
                  <a:txBody>
                    <a:bodyPr/>
                    <a:lstStyle/>
                    <a:p>
                      <a:pPr marL="0" lvl="0" indent="0" algn="ctr">
                        <a:spcBef>
                          <a:spcPts val="0"/>
                        </a:spcBef>
                        <a:spcAft>
                          <a:spcPts val="0"/>
                        </a:spcAft>
                        <a:buNone/>
                      </a:pPr>
                      <a:r>
                        <a:rPr lang="en-US" sz="1800"/>
                        <a:t>4.41</a:t>
                      </a:r>
                      <a:endParaRPr sz="1800"/>
                    </a:p>
                  </a:txBody>
                  <a:tcPr marL="91425" marR="91425" marT="91425" marB="91425"/>
                </a:tc>
              </a:tr>
              <a:tr h="381000">
                <a:tc>
                  <a:txBody>
                    <a:bodyPr/>
                    <a:lstStyle/>
                    <a:p>
                      <a:pPr marL="0" lvl="0" indent="0" rtl="0">
                        <a:spcBef>
                          <a:spcPts val="0"/>
                        </a:spcBef>
                        <a:spcAft>
                          <a:spcPts val="0"/>
                        </a:spcAft>
                        <a:buNone/>
                      </a:pPr>
                      <a:r>
                        <a:rPr lang="en-US" sz="1800"/>
                        <a:t>Ability to obtain and process information</a:t>
                      </a:r>
                      <a:endParaRPr sz="1800"/>
                    </a:p>
                  </a:txBody>
                  <a:tcPr marL="91425" marR="91425" marT="91425" marB="91425"/>
                </a:tc>
                <a:tc>
                  <a:txBody>
                    <a:bodyPr/>
                    <a:lstStyle/>
                    <a:p>
                      <a:pPr marL="0" lvl="0" indent="0" algn="ctr" rtl="0">
                        <a:spcBef>
                          <a:spcPts val="0"/>
                        </a:spcBef>
                        <a:spcAft>
                          <a:spcPts val="0"/>
                        </a:spcAft>
                        <a:buNone/>
                      </a:pPr>
                      <a:r>
                        <a:rPr lang="en-US" sz="1800"/>
                        <a:t>4.34</a:t>
                      </a:r>
                      <a:endParaRPr sz="1800"/>
                    </a:p>
                  </a:txBody>
                  <a:tcPr marL="91425" marR="91425" marT="91425" marB="91425"/>
                </a:tc>
              </a:tr>
              <a:tr h="345750">
                <a:tc>
                  <a:txBody>
                    <a:bodyPr/>
                    <a:lstStyle/>
                    <a:p>
                      <a:pPr marL="0" lvl="0" indent="0" rtl="0">
                        <a:spcBef>
                          <a:spcPts val="0"/>
                        </a:spcBef>
                        <a:spcAft>
                          <a:spcPts val="0"/>
                        </a:spcAft>
                        <a:buNone/>
                      </a:pPr>
                      <a:r>
                        <a:rPr lang="en-US" sz="1800"/>
                        <a:t>Ability to analyze quantitative data</a:t>
                      </a:r>
                      <a:endParaRPr sz="1800"/>
                    </a:p>
                  </a:txBody>
                  <a:tcPr marL="91425" marR="91425" marT="91425" marB="91425"/>
                </a:tc>
                <a:tc>
                  <a:txBody>
                    <a:bodyPr/>
                    <a:lstStyle/>
                    <a:p>
                      <a:pPr marL="0" lvl="0" indent="0" algn="ctr" rtl="0">
                        <a:spcBef>
                          <a:spcPts val="0"/>
                        </a:spcBef>
                        <a:spcAft>
                          <a:spcPts val="0"/>
                        </a:spcAft>
                        <a:buNone/>
                      </a:pPr>
                      <a:r>
                        <a:rPr lang="en-US" sz="1800"/>
                        <a:t>4.21</a:t>
                      </a:r>
                      <a:endParaRPr sz="1800"/>
                    </a:p>
                  </a:txBody>
                  <a:tcPr marL="91425" marR="91425" marT="91425" marB="91425"/>
                </a:tc>
              </a:tr>
            </a:tbl>
          </a:graphicData>
        </a:graphic>
      </p:graphicFrame>
      <p:sp>
        <p:nvSpPr>
          <p:cNvPr id="138" name="Shape 138"/>
          <p:cNvSpPr txBox="1"/>
          <p:nvPr/>
        </p:nvSpPr>
        <p:spPr>
          <a:xfrm>
            <a:off x="5060275" y="6416350"/>
            <a:ext cx="6649500" cy="43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Source: National Association of Colleges and Employers, Jobs Outlook 2016</a:t>
            </a:r>
            <a:endParaRPr/>
          </a:p>
        </p:txBody>
      </p:sp>
      <p:sp>
        <p:nvSpPr>
          <p:cNvPr id="139" name="Shape 139"/>
          <p:cNvSpPr txBox="1"/>
          <p:nvPr/>
        </p:nvSpPr>
        <p:spPr>
          <a:xfrm>
            <a:off x="8189650" y="-53275"/>
            <a:ext cx="3911400" cy="1531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US" sz="4400" b="1">
                <a:solidFill>
                  <a:srgbClr val="FFFFFF"/>
                </a:solidFill>
                <a:latin typeface="Calibri"/>
                <a:ea typeface="Calibri"/>
                <a:cs typeface="Calibri"/>
                <a:sym typeface="Calibri"/>
              </a:rPr>
              <a:t>But Why STEM?</a:t>
            </a:r>
            <a:endParaRPr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197295" y="91393"/>
            <a:ext cx="10994700" cy="12216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400" b="0" i="0" u="none" strike="noStrike" cap="none">
                <a:solidFill>
                  <a:srgbClr val="FFFFFF"/>
                </a:solidFill>
                <a:latin typeface="Calibri"/>
                <a:ea typeface="Calibri"/>
                <a:cs typeface="Calibri"/>
                <a:sym typeface="Calibri"/>
              </a:rPr>
              <a:t>Computational </a:t>
            </a:r>
            <a:endParaRPr sz="4400" b="0" i="0" u="none" strike="noStrike" cap="none">
              <a:solidFill>
                <a:srgbClr val="FFFFFF"/>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4400"/>
              <a:buFont typeface="Calibri"/>
              <a:buNone/>
            </a:pPr>
            <a:r>
              <a:rPr lang="en-US" sz="4400" b="0" i="0" u="none" strike="noStrike" cap="none">
                <a:solidFill>
                  <a:srgbClr val="FFFFFF"/>
                </a:solidFill>
                <a:latin typeface="Calibri"/>
                <a:ea typeface="Calibri"/>
                <a:cs typeface="Calibri"/>
                <a:sym typeface="Calibri"/>
              </a:rPr>
              <a:t>Thinking</a:t>
            </a:r>
            <a:endParaRPr sz="4400" b="0" i="0" u="none" strike="noStrike" cap="none">
              <a:solidFill>
                <a:srgbClr val="FFFFFF"/>
              </a:solidFill>
              <a:latin typeface="Calibri"/>
              <a:ea typeface="Calibri"/>
              <a:cs typeface="Calibri"/>
              <a:sym typeface="Calibri"/>
            </a:endParaRPr>
          </a:p>
        </p:txBody>
      </p:sp>
      <p:sp>
        <p:nvSpPr>
          <p:cNvPr id="145" name="Shape 145"/>
          <p:cNvSpPr txBox="1">
            <a:spLocks noGrp="1"/>
          </p:cNvSpPr>
          <p:nvPr>
            <p:ph type="body" idx="1"/>
          </p:nvPr>
        </p:nvSpPr>
        <p:spPr>
          <a:xfrm>
            <a:off x="598621" y="1800147"/>
            <a:ext cx="10994700" cy="46830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Break a problem into parts or steps (</a:t>
            </a:r>
            <a:r>
              <a:rPr lang="en-US" sz="3000"/>
              <a:t>decomposition</a:t>
            </a:r>
            <a:r>
              <a:rPr lang="en-US" sz="2800" b="0" i="0" u="none" strike="noStrike" cap="none">
                <a:solidFill>
                  <a:schemeClr val="dk1"/>
                </a:solidFill>
                <a:latin typeface="Calibri"/>
                <a:ea typeface="Calibri"/>
                <a:cs typeface="Calibri"/>
                <a:sym typeface="Calibri"/>
              </a:rPr>
              <a: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Recognize and find patterns or trends (pattern recognition)</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Develop instructions to solve a problem or task (algorithmic thinking)</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Generalize patterns to develop rules (abstraction - taking out details that are not important )</a:t>
            </a: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Computational thinking is </a:t>
            </a:r>
            <a:r>
              <a:rPr lang="en-US" sz="2800" b="0" i="0" u="sng" strike="noStrike" cap="none">
                <a:solidFill>
                  <a:schemeClr val="dk1"/>
                </a:solidFill>
                <a:latin typeface="Calibri"/>
                <a:ea typeface="Calibri"/>
                <a:cs typeface="Calibri"/>
                <a:sym typeface="Calibri"/>
              </a:rPr>
              <a:t>not</a:t>
            </a:r>
            <a:r>
              <a:rPr lang="en-US" sz="2800" b="0" i="0" u="none" strike="noStrike" cap="none">
                <a:solidFill>
                  <a:schemeClr val="dk1"/>
                </a:solidFill>
                <a:latin typeface="Calibri"/>
                <a:ea typeface="Calibri"/>
                <a:cs typeface="Calibri"/>
                <a:sym typeface="Calibri"/>
              </a:rPr>
              <a:t> coding, however computational thinking helps students solve problems (like coding challenges)</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341175" y="165375"/>
            <a:ext cx="7904700" cy="10407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4400"/>
              <a:buFont typeface="Calibri"/>
              <a:buNone/>
            </a:pPr>
            <a:r>
              <a:rPr lang="en-US" sz="4400" b="0" i="0" u="none" strike="noStrike" cap="none">
                <a:solidFill>
                  <a:srgbClr val="FFFFFF"/>
                </a:solidFill>
                <a:latin typeface="Calibri"/>
                <a:ea typeface="Calibri"/>
                <a:cs typeface="Calibri"/>
                <a:sym typeface="Calibri"/>
              </a:rPr>
              <a:t>Computational Thinking </a:t>
            </a:r>
            <a:endParaRPr sz="4400" b="0" i="0" u="none" strike="noStrike" cap="none">
              <a:solidFill>
                <a:srgbClr val="FFFFFF"/>
              </a:solidFill>
              <a:latin typeface="Calibri"/>
              <a:ea typeface="Calibri"/>
              <a:cs typeface="Calibri"/>
              <a:sym typeface="Calibri"/>
            </a:endParaRPr>
          </a:p>
          <a:p>
            <a:pPr marL="0" marR="0" lvl="0" indent="0" rtl="0">
              <a:lnSpc>
                <a:spcPct val="90000"/>
              </a:lnSpc>
              <a:spcBef>
                <a:spcPts val="0"/>
              </a:spcBef>
              <a:spcAft>
                <a:spcPts val="0"/>
              </a:spcAft>
              <a:buClr>
                <a:schemeClr val="dk1"/>
              </a:buClr>
              <a:buSzPts val="4400"/>
              <a:buFont typeface="Calibri"/>
              <a:buNone/>
            </a:pPr>
            <a:r>
              <a:rPr lang="en-US" sz="4400" b="0" i="0" u="none" strike="noStrike" cap="none">
                <a:solidFill>
                  <a:srgbClr val="FFFFFF"/>
                </a:solidFill>
                <a:latin typeface="Calibri"/>
                <a:ea typeface="Calibri"/>
                <a:cs typeface="Calibri"/>
                <a:sym typeface="Calibri"/>
              </a:rPr>
              <a:t>in the Disciplines</a:t>
            </a:r>
            <a:endParaRPr sz="4400" b="0" i="0" u="none" strike="noStrike" cap="none">
              <a:solidFill>
                <a:srgbClr val="FFFFFF"/>
              </a:solidFill>
              <a:latin typeface="Calibri"/>
              <a:ea typeface="Calibri"/>
              <a:cs typeface="Calibri"/>
              <a:sym typeface="Calibri"/>
            </a:endParaRPr>
          </a:p>
        </p:txBody>
      </p:sp>
      <p:graphicFrame>
        <p:nvGraphicFramePr>
          <p:cNvPr id="151" name="Shape 151"/>
          <p:cNvGraphicFramePr/>
          <p:nvPr/>
        </p:nvGraphicFramePr>
        <p:xfrm>
          <a:off x="552950" y="1663100"/>
          <a:ext cx="3000000" cy="3000000"/>
        </p:xfrm>
        <a:graphic>
          <a:graphicData uri="http://schemas.openxmlformats.org/drawingml/2006/table">
            <a:tbl>
              <a:tblPr>
                <a:noFill/>
                <a:tableStyleId>{750ED11B-5152-4BFF-947B-E7E14B2B9BF8}</a:tableStyleId>
              </a:tblPr>
              <a:tblGrid>
                <a:gridCol w="3242900"/>
                <a:gridCol w="7770700"/>
              </a:tblGrid>
              <a:tr h="917000">
                <a:tc>
                  <a:txBody>
                    <a:bodyPr/>
                    <a:lstStyle/>
                    <a:p>
                      <a:pPr marL="0" marR="0" lvl="0" indent="0" algn="ctr" rtl="0">
                        <a:spcBef>
                          <a:spcPts val="0"/>
                        </a:spcBef>
                        <a:spcAft>
                          <a:spcPts val="0"/>
                        </a:spcAft>
                        <a:buNone/>
                      </a:pPr>
                      <a:r>
                        <a:rPr lang="en-US" sz="2400" b="1" u="none" strike="noStrike" cap="none">
                          <a:solidFill>
                            <a:srgbClr val="FFFFFF"/>
                          </a:solidFill>
                        </a:rPr>
                        <a:t>Computational Thinking</a:t>
                      </a:r>
                      <a:endParaRPr sz="2400" b="1" u="none" strike="noStrike" cap="none">
                        <a:solidFill>
                          <a:srgbClr val="FFFFFF"/>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3"/>
                    </a:solidFill>
                  </a:tcPr>
                </a:tc>
                <a:tc>
                  <a:txBody>
                    <a:bodyPr/>
                    <a:lstStyle/>
                    <a:p>
                      <a:pPr marL="0" marR="0" lvl="0" indent="0" algn="ctr" rtl="0">
                        <a:spcBef>
                          <a:spcPts val="0"/>
                        </a:spcBef>
                        <a:spcAft>
                          <a:spcPts val="0"/>
                        </a:spcAft>
                        <a:buNone/>
                      </a:pPr>
                      <a:r>
                        <a:rPr lang="en-US" sz="2400" b="1" u="none" strike="noStrike" cap="none">
                          <a:solidFill>
                            <a:srgbClr val="FFFFFF"/>
                          </a:solidFill>
                        </a:rPr>
                        <a:t>Subject Area</a:t>
                      </a:r>
                      <a:endParaRPr sz="2400" b="1" u="none" strike="noStrike" cap="none">
                        <a:solidFill>
                          <a:srgbClr val="FFFFFF"/>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3"/>
                    </a:solidFill>
                  </a:tcPr>
                </a:tc>
              </a:tr>
              <a:tr h="1452950">
                <a:tc>
                  <a:txBody>
                    <a:bodyPr/>
                    <a:lstStyle/>
                    <a:p>
                      <a:pPr marL="0" marR="0" lvl="0" indent="0" algn="l" rtl="0">
                        <a:spcBef>
                          <a:spcPts val="0"/>
                        </a:spcBef>
                        <a:spcAft>
                          <a:spcPts val="0"/>
                        </a:spcAft>
                        <a:buNone/>
                      </a:pPr>
                      <a:r>
                        <a:rPr lang="en-US" sz="1800" u="none" strike="noStrike" cap="none">
                          <a:solidFill>
                            <a:srgbClr val="000000"/>
                          </a:solidFill>
                        </a:rPr>
                        <a:t>Break a problem into parts or steps</a:t>
                      </a:r>
                      <a:endParaRPr sz="1800" u="none" strike="noStrike" cap="none">
                        <a:solidFill>
                          <a:srgbClr val="000000"/>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u="none" strike="noStrike" cap="none">
                          <a:solidFill>
                            <a:srgbClr val="000000"/>
                          </a:solidFill>
                        </a:rPr>
                        <a:t>Reading/Writing:  </a:t>
                      </a:r>
                      <a:endParaRPr sz="1800" u="none" strike="noStrike" cap="none">
                        <a:solidFill>
                          <a:srgbClr val="000000"/>
                        </a:solidFill>
                      </a:endParaRPr>
                    </a:p>
                    <a:p>
                      <a:pPr marL="457200" marR="0" lvl="0" indent="-342900" algn="l" rtl="0">
                        <a:spcBef>
                          <a:spcPts val="0"/>
                        </a:spcBef>
                        <a:spcAft>
                          <a:spcPts val="0"/>
                        </a:spcAft>
                        <a:buSzPts val="1800"/>
                        <a:buChar char="●"/>
                      </a:pPr>
                      <a:r>
                        <a:rPr lang="en-US" sz="1800" i="1" u="none" strike="noStrike" cap="none">
                          <a:solidFill>
                            <a:srgbClr val="000000"/>
                          </a:solidFill>
                        </a:rPr>
                        <a:t>Ability to communicate thoughts in an organized, structured, logical way</a:t>
                      </a:r>
                      <a:r>
                        <a:rPr lang="en-US" sz="1800" i="1">
                          <a:solidFill>
                            <a:srgbClr val="000000"/>
                          </a:solidFill>
                        </a:rPr>
                        <a:t>.</a:t>
                      </a:r>
                      <a:endParaRPr sz="1800" i="1">
                        <a:solidFill>
                          <a:srgbClr val="000000"/>
                        </a:solidFill>
                      </a:endParaRPr>
                    </a:p>
                    <a:p>
                      <a:pPr marL="457200" marR="0" lvl="0" indent="-342900" algn="l" rtl="0">
                        <a:spcBef>
                          <a:spcPts val="0"/>
                        </a:spcBef>
                        <a:spcAft>
                          <a:spcPts val="0"/>
                        </a:spcAft>
                        <a:buSzPts val="1800"/>
                        <a:buChar char="●"/>
                      </a:pPr>
                      <a:r>
                        <a:rPr lang="en-US" sz="1800" i="1" u="none" strike="noStrike" cap="none">
                          <a:solidFill>
                            <a:srgbClr val="000000"/>
                          </a:solidFill>
                        </a:rPr>
                        <a:t>Decompose story into smaller chunks for storytelling</a:t>
                      </a:r>
                      <a:endParaRPr sz="1800" i="1" u="none" strike="noStrike" cap="none">
                        <a:solidFill>
                          <a:srgbClr val="000000"/>
                        </a:solidFill>
                      </a:endParaRPr>
                    </a:p>
                    <a:p>
                      <a:pPr marL="457200" marR="0" lvl="0" indent="-342900" algn="l" rtl="0">
                        <a:spcBef>
                          <a:spcPts val="0"/>
                        </a:spcBef>
                        <a:spcAft>
                          <a:spcPts val="0"/>
                        </a:spcAft>
                        <a:buSzPts val="1800"/>
                        <a:buChar char="●"/>
                      </a:pPr>
                      <a:r>
                        <a:rPr lang="en-US" sz="1800" i="1">
                          <a:solidFill>
                            <a:srgbClr val="000000"/>
                          </a:solidFill>
                        </a:rPr>
                        <a:t>Create a plan for writing</a:t>
                      </a:r>
                      <a:endParaRPr sz="1800" i="1">
                        <a:solidFill>
                          <a:srgbClr val="000000"/>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84975">
                <a:tc>
                  <a:txBody>
                    <a:bodyPr/>
                    <a:lstStyle/>
                    <a:p>
                      <a:pPr marL="0" marR="0" lvl="0" indent="0" algn="l" rtl="0">
                        <a:spcBef>
                          <a:spcPts val="0"/>
                        </a:spcBef>
                        <a:spcAft>
                          <a:spcPts val="0"/>
                        </a:spcAft>
                        <a:buNone/>
                      </a:pPr>
                      <a:r>
                        <a:rPr lang="en-US" sz="1800" u="none" strike="noStrike" cap="none">
                          <a:solidFill>
                            <a:srgbClr val="000000"/>
                          </a:solidFill>
                        </a:rPr>
                        <a:t>Develop instructions to solve a problem or task</a:t>
                      </a:r>
                      <a:endParaRPr sz="1800" u="none" strike="noStrike" cap="none">
                        <a:solidFill>
                          <a:srgbClr val="000000"/>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u="none" strike="noStrike" cap="none">
                          <a:solidFill>
                            <a:srgbClr val="000000"/>
                          </a:solidFill>
                        </a:rPr>
                        <a:t>Social Studies : </a:t>
                      </a:r>
                      <a:endParaRPr sz="1800" u="none" strike="noStrike" cap="none">
                        <a:solidFill>
                          <a:srgbClr val="000000"/>
                        </a:solidFill>
                      </a:endParaRPr>
                    </a:p>
                    <a:p>
                      <a:pPr marL="457200" marR="0" lvl="0" indent="-342900" algn="l" rtl="0">
                        <a:spcBef>
                          <a:spcPts val="0"/>
                        </a:spcBef>
                        <a:spcAft>
                          <a:spcPts val="0"/>
                        </a:spcAft>
                        <a:buSzPts val="1800"/>
                        <a:buChar char="●"/>
                      </a:pPr>
                      <a:r>
                        <a:rPr lang="en-US" sz="1800" i="1" u="none" strike="noStrike" cap="none">
                          <a:solidFill>
                            <a:srgbClr val="000000"/>
                          </a:solidFill>
                        </a:rPr>
                        <a:t>Create a set of instructions that will navigate a person to a specific location, use cardinal directions.</a:t>
                      </a:r>
                      <a:endParaRPr sz="1800" i="1" u="none" strike="noStrike" cap="none">
                        <a:solidFill>
                          <a:srgbClr val="000000"/>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338050">
                <a:tc>
                  <a:txBody>
                    <a:bodyPr/>
                    <a:lstStyle/>
                    <a:p>
                      <a:pPr marL="0" marR="0" lvl="0" indent="0" algn="l" rtl="0">
                        <a:spcBef>
                          <a:spcPts val="0"/>
                        </a:spcBef>
                        <a:spcAft>
                          <a:spcPts val="0"/>
                        </a:spcAft>
                        <a:buNone/>
                      </a:pPr>
                      <a:r>
                        <a:rPr lang="en-US" sz="1800" u="none" strike="noStrike" cap="none">
                          <a:solidFill>
                            <a:srgbClr val="000000"/>
                          </a:solidFill>
                        </a:rPr>
                        <a:t>Generalize patterns to develop rules</a:t>
                      </a:r>
                      <a:endParaRPr sz="1800" u="none" strike="noStrike" cap="none">
                        <a:solidFill>
                          <a:srgbClr val="000000"/>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u="none" strike="noStrike" cap="none">
                          <a:solidFill>
                            <a:srgbClr val="000000"/>
                          </a:solidFill>
                        </a:rPr>
                        <a:t>Math: </a:t>
                      </a:r>
                      <a:endParaRPr sz="1800" u="none" strike="noStrike" cap="none">
                        <a:solidFill>
                          <a:srgbClr val="000000"/>
                        </a:solidFill>
                      </a:endParaRPr>
                    </a:p>
                    <a:p>
                      <a:pPr marL="457200" marR="0" lvl="0" indent="-342900" algn="l" rtl="0">
                        <a:spcBef>
                          <a:spcPts val="0"/>
                        </a:spcBef>
                        <a:spcAft>
                          <a:spcPts val="0"/>
                        </a:spcAft>
                        <a:buSzPts val="1800"/>
                        <a:buChar char="●"/>
                      </a:pPr>
                      <a:r>
                        <a:rPr lang="en-US" sz="1800" i="1">
                          <a:solidFill>
                            <a:srgbClr val="000000"/>
                          </a:solidFill>
                        </a:rPr>
                        <a:t>N</a:t>
                      </a:r>
                      <a:r>
                        <a:rPr lang="en-US" sz="1800" i="1" u="none" strike="noStrike" cap="none">
                          <a:solidFill>
                            <a:srgbClr val="000000"/>
                          </a:solidFill>
                        </a:rPr>
                        <a:t>avigate on the coordinate plane</a:t>
                      </a:r>
                      <a:endParaRPr sz="1800" i="1">
                        <a:solidFill>
                          <a:srgbClr val="000000"/>
                        </a:solidFill>
                      </a:endParaRPr>
                    </a:p>
                    <a:p>
                      <a:pPr marL="457200" marR="0" lvl="0" indent="-342900" algn="l" rtl="0">
                        <a:spcBef>
                          <a:spcPts val="0"/>
                        </a:spcBef>
                        <a:spcAft>
                          <a:spcPts val="0"/>
                        </a:spcAft>
                        <a:buSzPts val="1800"/>
                        <a:buChar char="●"/>
                      </a:pPr>
                      <a:r>
                        <a:rPr lang="en-US" sz="1800" i="1">
                          <a:solidFill>
                            <a:srgbClr val="000000"/>
                          </a:solidFill>
                        </a:rPr>
                        <a:t>U</a:t>
                      </a:r>
                      <a:r>
                        <a:rPr lang="en-US" sz="1800" i="1" u="none" strike="noStrike" cap="none">
                          <a:solidFill>
                            <a:srgbClr val="000000"/>
                          </a:solidFill>
                        </a:rPr>
                        <a:t>se variables to represent objects</a:t>
                      </a:r>
                      <a:endParaRPr sz="1800" i="1">
                        <a:solidFill>
                          <a:srgbClr val="000000"/>
                        </a:solidFill>
                      </a:endParaRPr>
                    </a:p>
                    <a:p>
                      <a:pPr marL="457200" marR="0" lvl="0" indent="-342900" algn="l" rtl="0">
                        <a:spcBef>
                          <a:spcPts val="0"/>
                        </a:spcBef>
                        <a:spcAft>
                          <a:spcPts val="0"/>
                        </a:spcAft>
                        <a:buSzPts val="1800"/>
                        <a:buChar char="●"/>
                      </a:pPr>
                      <a:r>
                        <a:rPr lang="en-US" sz="1800" i="1">
                          <a:solidFill>
                            <a:srgbClr val="000000"/>
                          </a:solidFill>
                        </a:rPr>
                        <a:t>D</a:t>
                      </a:r>
                      <a:r>
                        <a:rPr lang="en-US" sz="1800" i="1" u="none" strike="noStrike" cap="none">
                          <a:solidFill>
                            <a:srgbClr val="000000"/>
                          </a:solidFill>
                        </a:rPr>
                        <a:t>evelop a formula to find area and perimeter</a:t>
                      </a:r>
                      <a:endParaRPr sz="1800" i="1" u="none" strike="noStrike" cap="none">
                        <a:solidFill>
                          <a:srgbClr val="000000"/>
                        </a:solidFill>
                      </a:endParaRPr>
                    </a:p>
                  </a:txBody>
                  <a:tcPr marL="52950" marR="52950" marT="52950" marB="529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Widescreen</PresentationFormat>
  <Paragraphs>165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Coding and Computational  Thinking in the  Elementary Classroom</vt:lpstr>
      <vt:lpstr>Who We Are…</vt:lpstr>
      <vt:lpstr>Our Classroom Time</vt:lpstr>
      <vt:lpstr>That Does Not  Stop Us…</vt:lpstr>
      <vt:lpstr>How We Make  the Difference</vt:lpstr>
      <vt:lpstr>The Interview</vt:lpstr>
      <vt:lpstr>Employers are looking for 21st century skills Collaboration, Communication, Creativity, Critical Thinking</vt:lpstr>
      <vt:lpstr>Computational  Thinking</vt:lpstr>
      <vt:lpstr>Computational Thinking  in the Disciplines</vt:lpstr>
      <vt:lpstr>Our goal: Provide opportunities for students to “debug” their own thinking </vt:lpstr>
      <vt:lpstr>Unplugged</vt:lpstr>
      <vt:lpstr>Girls Who Code, Jr.</vt:lpstr>
      <vt:lpstr>Utilizing Scratch  with Gifted Students</vt:lpstr>
      <vt:lpstr>Scratch Process</vt:lpstr>
      <vt:lpstr>But What About  Computational Thinking? </vt:lpstr>
      <vt:lpstr>But Most Importantly </vt:lpstr>
      <vt:lpstr>Edmodo</vt:lpstr>
      <vt:lpstr>Interactive Playground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and Computational  Thinking in the  Elementary Classroom</dc:title>
  <dc:creator>Renee Sackett</dc:creator>
  <cp:lastModifiedBy>Renee Sackett</cp:lastModifiedBy>
  <cp:revision>1</cp:revision>
  <dcterms:modified xsi:type="dcterms:W3CDTF">2018-03-07T21:42:52Z</dcterms:modified>
</cp:coreProperties>
</file>