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2964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z7vASxCX6oTeYi7nAxGlJOx05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579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0" y="184498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995680" y="776667"/>
            <a:ext cx="7152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5400"/>
              <a:buNone/>
              <a:defRPr sz="54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995680" y="2377440"/>
            <a:ext cx="715264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066" y="-233878"/>
            <a:ext cx="974383" cy="1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396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4495800" y="1123950"/>
            <a:ext cx="441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066" y="-233878"/>
            <a:ext cx="974383" cy="1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and/or End slide">
  <p:cSld name="Start and/or End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 descr="A picture containing shi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56826" y="0"/>
            <a:ext cx="36303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" y="19050"/>
            <a:ext cx="914984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1181100" y="4572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3181350" y="4572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/>
          <p:nvPr/>
        </p:nvSpPr>
        <p:spPr>
          <a:xfrm>
            <a:off x="7503814" y="4931438"/>
            <a:ext cx="1494135" cy="145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>
            <a:off x="6896700" y="4868598"/>
            <a:ext cx="28235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Florida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219075" y="4800600"/>
            <a:ext cx="5491743" cy="276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 txBox="1"/>
          <p:nvPr/>
        </p:nvSpPr>
        <p:spPr>
          <a:xfrm>
            <a:off x="1664640" y="4726200"/>
            <a:ext cx="59290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Institute of Aeronautics and Astronautics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Florida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/>
        </p:nvSpPr>
        <p:spPr>
          <a:xfrm>
            <a:off x="-87960" y="4868497"/>
            <a:ext cx="25381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A3D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Engage.AIAA.org/CentralFlorida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47931" y="4636882"/>
            <a:ext cx="402771" cy="2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IAA.Central.FL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995680" y="776666"/>
            <a:ext cx="7152640" cy="130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Glider Workshop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 dirty="0"/>
              <a:t>UCF SECME Glider Competition 2023-2024</a:t>
            </a:r>
            <a:endParaRPr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2"/>
          </p:nvPr>
        </p:nvSpPr>
        <p:spPr>
          <a:xfrm>
            <a:off x="995680" y="2377440"/>
            <a:ext cx="715264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Chris Stevens, Dr. Michael Kinzel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400"/>
          </a:p>
        </p:txBody>
      </p:sp>
      <p:pic>
        <p:nvPicPr>
          <p:cNvPr id="50" name="Google Shape;5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3886" y="1294644"/>
            <a:ext cx="3281423" cy="464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6464" y="2504229"/>
            <a:ext cx="2958894" cy="186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Review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Minimum 24in Wingspan, no max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Maximum 4x4 Body Width, any length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Must carry 16 marbles in sealed sandwich bag, 2.1oz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Weight between 8oz and 12oz (including marbles)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Total of 4 flights, score is total distance glided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If glider breaks, score reduced by 25%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No designs/parts from kits, no metals/hard materials for safety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Suggestions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Hobby/craft stores have balsa wood, foam board, </a:t>
            </a:r>
            <a:r>
              <a:rPr lang="en-US" sz="2000" dirty="0" err="1">
                <a:solidFill>
                  <a:srgbClr val="000000"/>
                </a:solidFill>
              </a:rPr>
              <a:t>monokote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ultracoat</a:t>
            </a:r>
            <a:endParaRPr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SzPts val="1800"/>
              <a:buChar char="➢"/>
            </a:pPr>
            <a:r>
              <a:rPr lang="en-US" sz="1700" dirty="0">
                <a:solidFill>
                  <a:srgbClr val="000000"/>
                </a:solidFill>
              </a:rPr>
              <a:t>Dollar Tree is good place for foam board (~$1)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Leading edge balsa wood is great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You can build small balsa gliders for practice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Don’t waste material/weight on unnecessary things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Wrap-Up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000000"/>
                </a:solidFill>
              </a:rPr>
              <a:t>Good luck! </a:t>
            </a:r>
            <a:endParaRPr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If you have any questions, you can contact us at </a:t>
            </a:r>
            <a:r>
              <a:rPr lang="en-US" sz="17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AIAA.Central.FL@gmail.com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>
                <a:solidFill>
                  <a:srgbClr val="000000"/>
                </a:solidFill>
              </a:rPr>
              <a:t>What makes a good glider?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Wing Shape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The Importance of a Tail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>
                <a:solidFill>
                  <a:srgbClr val="000000"/>
                </a:solidFill>
              </a:rPr>
              <a:t>Balance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>
                <a:solidFill>
                  <a:srgbClr val="000000"/>
                </a:solidFill>
              </a:rPr>
              <a:t>Competition Rules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0" name="Google Shape;60;p2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Makes a Good Glider?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body" idx="1"/>
          </p:nvPr>
        </p:nvSpPr>
        <p:spPr>
          <a:xfrm>
            <a:off x="164306" y="1002416"/>
            <a:ext cx="3597964" cy="337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Long, Thin Wings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400" dirty="0">
                <a:solidFill>
                  <a:srgbClr val="000000"/>
                </a:solidFill>
              </a:rPr>
              <a:t>Length/Chord ratio &gt;6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400" dirty="0">
                <a:solidFill>
                  <a:srgbClr val="000000"/>
                </a:solidFill>
              </a:rPr>
              <a:t>Maximum Lift/Drag in slow flight </a:t>
            </a:r>
            <a:endParaRPr dirty="0"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dirty="0">
              <a:solidFill>
                <a:srgbClr val="000000"/>
              </a:solidFill>
            </a:endParaRPr>
          </a:p>
        </p:txBody>
      </p:sp>
      <p:sp>
        <p:nvSpPr>
          <p:cNvPr id="67" name="Google Shape;67;p3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l="2837" r="7563" b="70570"/>
          <a:stretch/>
        </p:blipFill>
        <p:spPr>
          <a:xfrm>
            <a:off x="228600" y="3109328"/>
            <a:ext cx="3987461" cy="103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 descr="A body of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97" t="17469" r="4274" b="10315"/>
          <a:stretch/>
        </p:blipFill>
        <p:spPr>
          <a:xfrm>
            <a:off x="3951455" y="845331"/>
            <a:ext cx="5062093" cy="203478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4386186" y="3429000"/>
            <a:ext cx="419263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Smooth, Thin Airfoil Shape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Essential for good gliding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" name="Google Shape;72;p3"/>
          <p:cNvCxnSpPr/>
          <p:nvPr/>
        </p:nvCxnSpPr>
        <p:spPr>
          <a:xfrm>
            <a:off x="1172049" y="3663166"/>
            <a:ext cx="2349149" cy="853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3"/>
          <p:cNvCxnSpPr/>
          <p:nvPr/>
        </p:nvCxnSpPr>
        <p:spPr>
          <a:xfrm>
            <a:off x="930977" y="2985693"/>
            <a:ext cx="415129" cy="68809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" name="Google Shape;74;p3"/>
          <p:cNvCxnSpPr/>
          <p:nvPr/>
        </p:nvCxnSpPr>
        <p:spPr>
          <a:xfrm rot="10800000" flipH="1">
            <a:off x="6362354" y="1861402"/>
            <a:ext cx="2595852" cy="20080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3"/>
          <p:cNvCxnSpPr/>
          <p:nvPr/>
        </p:nvCxnSpPr>
        <p:spPr>
          <a:xfrm rot="10800000" flipH="1">
            <a:off x="7153538" y="1992603"/>
            <a:ext cx="287960" cy="99309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" name="Google Shape;76;p3"/>
          <p:cNvSpPr txBox="1"/>
          <p:nvPr/>
        </p:nvSpPr>
        <p:spPr>
          <a:xfrm>
            <a:off x="6482501" y="2963005"/>
            <a:ext cx="11961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Length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305436" y="2726227"/>
            <a:ext cx="1481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Chord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74;p3">
            <a:extLst>
              <a:ext uri="{FF2B5EF4-FFF2-40B4-BE49-F238E27FC236}">
                <a16:creationId xmlns:a16="http://schemas.microsoft.com/office/drawing/2014/main" id="{0EB78084-246E-0026-B4D1-5D8B8CF976D0}"/>
              </a:ext>
            </a:extLst>
          </p:cNvPr>
          <p:cNvCxnSpPr>
            <a:cxnSpLocks/>
          </p:cNvCxnSpPr>
          <p:nvPr/>
        </p:nvCxnSpPr>
        <p:spPr>
          <a:xfrm>
            <a:off x="4107873" y="1443719"/>
            <a:ext cx="4871821" cy="238048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33567B60-5E22-AFF0-800B-FFB947803F8D}"/>
              </a:ext>
            </a:extLst>
          </p:cNvPr>
          <p:cNvSpPr txBox="1"/>
          <p:nvPr/>
        </p:nvSpPr>
        <p:spPr>
          <a:xfrm>
            <a:off x="4724400" y="1230273"/>
            <a:ext cx="11961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 Span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Swept Wings, Bad Idea for Gliders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400" dirty="0">
                <a:solidFill>
                  <a:srgbClr val="000000"/>
                </a:solidFill>
              </a:rPr>
              <a:t>Doesn’t help at low speeds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400" dirty="0">
                <a:solidFill>
                  <a:srgbClr val="000000"/>
                </a:solidFill>
              </a:rPr>
              <a:t>Makes structure difficult/heavy 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 descr="A large air plane flying in the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" t="8419" r="-329"/>
          <a:stretch/>
        </p:blipFill>
        <p:spPr>
          <a:xfrm>
            <a:off x="5006232" y="834329"/>
            <a:ext cx="3453191" cy="21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 descr="A picture containing plane, sitting, airplan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001" y="2861821"/>
            <a:ext cx="4206999" cy="10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 descr="A picture containing object, sitting, small,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42695" b="37039"/>
          <a:stretch/>
        </p:blipFill>
        <p:spPr>
          <a:xfrm>
            <a:off x="410469" y="3934414"/>
            <a:ext cx="3631079" cy="55186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593430" y="3278453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Dihedral Angle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Stabilizes straight forward flight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Slightly decreases lift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polyhedral (flat and angled)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8016" y="907981"/>
            <a:ext cx="4024339" cy="217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Wings must be strong enough </a:t>
            </a:r>
            <a:endParaRPr sz="3200" dirty="0">
              <a:solidFill>
                <a:srgbClr val="000000"/>
              </a:solidFill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Light, but strong design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The more bend, the less lift </a:t>
            </a:r>
            <a:endParaRPr dirty="0"/>
          </a:p>
        </p:txBody>
      </p:sp>
      <p:sp>
        <p:nvSpPr>
          <p:cNvPr id="96" name="Google Shape;96;p5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Wing 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 descr="A fighter jet sitting on top of a grass covered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9" r="-158" b="32982"/>
          <a:stretch/>
        </p:blipFill>
        <p:spPr>
          <a:xfrm>
            <a:off x="4205262" y="792321"/>
            <a:ext cx="4249270" cy="192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 t="12673"/>
          <a:stretch/>
        </p:blipFill>
        <p:spPr>
          <a:xfrm>
            <a:off x="532876" y="2692372"/>
            <a:ext cx="3543824" cy="17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4240800" y="2965993"/>
            <a:ext cx="3618481" cy="217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wing structure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Folded material with spar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-87000" y="2384289"/>
            <a:ext cx="18004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(front) 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4123153" y="3787432"/>
            <a:ext cx="17860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Trailing (back) 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5"/>
          <p:cNvCxnSpPr/>
          <p:nvPr/>
        </p:nvCxnSpPr>
        <p:spPr>
          <a:xfrm>
            <a:off x="82197" y="2651182"/>
            <a:ext cx="627848" cy="1444027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" name="Google Shape;104;p5"/>
          <p:cNvCxnSpPr/>
          <p:nvPr/>
        </p:nvCxnSpPr>
        <p:spPr>
          <a:xfrm rot="10800000">
            <a:off x="3869885" y="3907799"/>
            <a:ext cx="385030" cy="157465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" name="Google Shape;105;p5"/>
          <p:cNvSpPr txBox="1"/>
          <p:nvPr/>
        </p:nvSpPr>
        <p:spPr>
          <a:xfrm>
            <a:off x="1633815" y="4492823"/>
            <a:ext cx="21755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 (structural support)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5"/>
          <p:cNvCxnSpPr/>
          <p:nvPr/>
        </p:nvCxnSpPr>
        <p:spPr>
          <a:xfrm rot="10800000">
            <a:off x="1595826" y="4317758"/>
            <a:ext cx="94774" cy="26550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Tail is critical for stability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Horizontal Stabilizer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200" dirty="0">
                <a:solidFill>
                  <a:srgbClr val="000000"/>
                </a:solidFill>
              </a:rPr>
              <a:t>At least 1/5 area of wings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500" dirty="0">
                <a:solidFill>
                  <a:srgbClr val="000000"/>
                </a:solidFill>
              </a:rPr>
              <a:t>Vertical Stabilizer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200" dirty="0">
                <a:solidFill>
                  <a:srgbClr val="000000"/>
                </a:solidFill>
              </a:rPr>
              <a:t>At least 1/10 area of wings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500" dirty="0">
                <a:solidFill>
                  <a:srgbClr val="000000"/>
                </a:solidFill>
              </a:rPr>
              <a:t> Fuselage Length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200" dirty="0">
                <a:solidFill>
                  <a:srgbClr val="000000"/>
                </a:solidFill>
              </a:rPr>
              <a:t>4-6x wing chord length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200" dirty="0">
                <a:solidFill>
                  <a:srgbClr val="000000"/>
                </a:solidFill>
              </a:rPr>
              <a:t>If too short, won’t be stable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Tail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6" descr="Spirit_Of_St_Louis_air_sh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9742" y="895680"/>
            <a:ext cx="4725659" cy="23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4511377" y="895680"/>
            <a:ext cx="1569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Vertical Stabilizer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4144355" y="2560540"/>
            <a:ext cx="1778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Horizontal Stabilizer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6"/>
          <p:cNvCxnSpPr/>
          <p:nvPr/>
        </p:nvCxnSpPr>
        <p:spPr>
          <a:xfrm>
            <a:off x="4657883" y="1136685"/>
            <a:ext cx="25260" cy="74170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9" name="Google Shape;119;p6"/>
          <p:cNvCxnSpPr/>
          <p:nvPr/>
        </p:nvCxnSpPr>
        <p:spPr>
          <a:xfrm rot="10800000">
            <a:off x="4378424" y="2119406"/>
            <a:ext cx="183472" cy="51265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0" name="Google Shape;120;p6"/>
          <p:cNvCxnSpPr/>
          <p:nvPr/>
        </p:nvCxnSpPr>
        <p:spPr>
          <a:xfrm rot="10800000" flipH="1">
            <a:off x="4683143" y="1954256"/>
            <a:ext cx="1566099" cy="27474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>
            <a:off x="5445986" y="2098935"/>
            <a:ext cx="1106585" cy="880865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2" name="Google Shape;122;p6"/>
          <p:cNvSpPr txBox="1"/>
          <p:nvPr/>
        </p:nvSpPr>
        <p:spPr>
          <a:xfrm>
            <a:off x="6479190" y="2901781"/>
            <a:ext cx="15103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Fuselage Length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6706672" y="1119812"/>
            <a:ext cx="15103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Chord Length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6"/>
          <p:cNvCxnSpPr/>
          <p:nvPr/>
        </p:nvCxnSpPr>
        <p:spPr>
          <a:xfrm rot="10800000" flipH="1">
            <a:off x="5668266" y="1546207"/>
            <a:ext cx="412771" cy="2181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6"/>
          <p:cNvCxnSpPr/>
          <p:nvPr/>
        </p:nvCxnSpPr>
        <p:spPr>
          <a:xfrm flipH="1">
            <a:off x="6074109" y="1368592"/>
            <a:ext cx="405081" cy="17395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6" name="Google Shape;126;p6" descr="longEZ"/>
          <p:cNvPicPr preferRelativeResize="0"/>
          <p:nvPr/>
        </p:nvPicPr>
        <p:blipFill rotWithShape="1">
          <a:blip r:embed="rId4">
            <a:alphaModFix/>
          </a:blip>
          <a:srcRect l="2304" t="15824" r="3305" b="21719"/>
          <a:stretch/>
        </p:blipFill>
        <p:spPr>
          <a:xfrm>
            <a:off x="110518" y="3523114"/>
            <a:ext cx="2601471" cy="98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5">
            <a:alphaModFix/>
          </a:blip>
          <a:srcRect l="4445" t="8147" r="1805" b="45996"/>
          <a:stretch/>
        </p:blipFill>
        <p:spPr>
          <a:xfrm>
            <a:off x="5883837" y="3510970"/>
            <a:ext cx="3119371" cy="95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2675830" y="3523114"/>
            <a:ext cx="325295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Canards and Flying Wings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efficient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Almost always unstable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495"/>
          <a:stretch/>
        </p:blipFill>
        <p:spPr>
          <a:xfrm>
            <a:off x="3780050" y="2702508"/>
            <a:ext cx="5056094" cy="147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Forces on a glider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7" descr="A fighter jet sitting on top of a runwa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844547"/>
            <a:ext cx="4151474" cy="2333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7"/>
          <p:cNvCxnSpPr/>
          <p:nvPr/>
        </p:nvCxnSpPr>
        <p:spPr>
          <a:xfrm>
            <a:off x="1980858" y="2011188"/>
            <a:ext cx="23467" cy="9072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p7"/>
          <p:cNvCxnSpPr/>
          <p:nvPr/>
        </p:nvCxnSpPr>
        <p:spPr>
          <a:xfrm>
            <a:off x="1979075" y="2011188"/>
            <a:ext cx="1457680" cy="1143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7"/>
          <p:cNvCxnSpPr/>
          <p:nvPr/>
        </p:nvCxnSpPr>
        <p:spPr>
          <a:xfrm rot="10800000">
            <a:off x="1979891" y="1154002"/>
            <a:ext cx="0" cy="898901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1" name="Google Shape;141;p7"/>
          <p:cNvCxnSpPr/>
          <p:nvPr/>
        </p:nvCxnSpPr>
        <p:spPr>
          <a:xfrm rot="10800000">
            <a:off x="495671" y="1936377"/>
            <a:ext cx="1475256" cy="73332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" name="Google Shape;142;p7"/>
          <p:cNvSpPr txBox="1"/>
          <p:nvPr/>
        </p:nvSpPr>
        <p:spPr>
          <a:xfrm>
            <a:off x="2004325" y="2740351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3152061" y="2140327"/>
            <a:ext cx="5693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970927" y="1036404"/>
            <a:ext cx="4331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28600" y="1936377"/>
            <a:ext cx="7906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Thrust?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7"/>
          <p:cNvCxnSpPr/>
          <p:nvPr/>
        </p:nvCxnSpPr>
        <p:spPr>
          <a:xfrm>
            <a:off x="5433901" y="3606091"/>
            <a:ext cx="23467" cy="9072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7"/>
          <p:cNvCxnSpPr/>
          <p:nvPr/>
        </p:nvCxnSpPr>
        <p:spPr>
          <a:xfrm rot="10800000">
            <a:off x="5496486" y="2777929"/>
            <a:ext cx="21510" cy="83157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p7"/>
          <p:cNvCxnSpPr/>
          <p:nvPr/>
        </p:nvCxnSpPr>
        <p:spPr>
          <a:xfrm>
            <a:off x="8500274" y="3646657"/>
            <a:ext cx="10684" cy="41305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7"/>
          <p:cNvCxnSpPr/>
          <p:nvPr/>
        </p:nvCxnSpPr>
        <p:spPr>
          <a:xfrm>
            <a:off x="5517066" y="3606091"/>
            <a:ext cx="1494964" cy="4056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7"/>
          <p:cNvSpPr txBox="1"/>
          <p:nvPr/>
        </p:nvSpPr>
        <p:spPr>
          <a:xfrm>
            <a:off x="5457368" y="4291935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815527" y="3987670"/>
            <a:ext cx="1220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Stabilizer 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541592" y="3298314"/>
            <a:ext cx="5693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279920" y="2523222"/>
            <a:ext cx="4331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1190217" y="1989348"/>
            <a:ext cx="6623746" cy="2752981"/>
            <a:chOff x="657225" y="1921706"/>
            <a:chExt cx="6623746" cy="2752981"/>
          </a:xfrm>
        </p:grpSpPr>
        <p:pic>
          <p:nvPicPr>
            <p:cNvPr id="162" name="Google Shape;162;p8" descr="A close up of a map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22406" b="-1287"/>
            <a:stretch/>
          </p:blipFill>
          <p:spPr>
            <a:xfrm>
              <a:off x="1085850" y="1921706"/>
              <a:ext cx="6096000" cy="2752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8"/>
            <p:cNvSpPr/>
            <p:nvPr/>
          </p:nvSpPr>
          <p:spPr>
            <a:xfrm>
              <a:off x="4391076" y="2283555"/>
              <a:ext cx="2889895" cy="8410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657225" y="2411506"/>
              <a:ext cx="2889895" cy="8410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6068311" y="3921347"/>
              <a:ext cx="1113539" cy="2506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6" name="Google Shape;166;p8"/>
          <p:cNvCxnSpPr>
            <a:endCxn id="167" idx="0"/>
          </p:cNvCxnSpPr>
          <p:nvPr/>
        </p:nvCxnSpPr>
        <p:spPr>
          <a:xfrm>
            <a:off x="4664442" y="2111183"/>
            <a:ext cx="2400" cy="16761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8"/>
          <p:cNvCxnSpPr/>
          <p:nvPr/>
        </p:nvCxnSpPr>
        <p:spPr>
          <a:xfrm>
            <a:off x="4664439" y="3904639"/>
            <a:ext cx="906" cy="78529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8"/>
          <p:cNvCxnSpPr/>
          <p:nvPr/>
        </p:nvCxnSpPr>
        <p:spPr>
          <a:xfrm rot="10800000">
            <a:off x="1693149" y="3802348"/>
            <a:ext cx="6000751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8"/>
          <p:cNvSpPr/>
          <p:nvPr/>
        </p:nvSpPr>
        <p:spPr>
          <a:xfrm>
            <a:off x="4608164" y="3787283"/>
            <a:ext cx="117356" cy="117356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4635351" y="3773261"/>
            <a:ext cx="58173" cy="58173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978287" y="4424594"/>
            <a:ext cx="17924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(1/4 of body length)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8"/>
          <p:cNvCxnSpPr/>
          <p:nvPr/>
        </p:nvCxnSpPr>
        <p:spPr>
          <a:xfrm rot="10800000">
            <a:off x="4693526" y="4163021"/>
            <a:ext cx="579514" cy="28402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8"/>
          <p:cNvCxnSpPr/>
          <p:nvPr/>
        </p:nvCxnSpPr>
        <p:spPr>
          <a:xfrm rot="10800000">
            <a:off x="4693524" y="3892223"/>
            <a:ext cx="735002" cy="4128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8"/>
          <p:cNvCxnSpPr/>
          <p:nvPr/>
        </p:nvCxnSpPr>
        <p:spPr>
          <a:xfrm flipH="1">
            <a:off x="4664437" y="3380918"/>
            <a:ext cx="313850" cy="41940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5" name="Google Shape;175;p8"/>
          <p:cNvSpPr txBox="1"/>
          <p:nvPr/>
        </p:nvSpPr>
        <p:spPr>
          <a:xfrm>
            <a:off x="4864452" y="2590133"/>
            <a:ext cx="177003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(3/4 of body length)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8"/>
          <p:cNvCxnSpPr/>
          <p:nvPr/>
        </p:nvCxnSpPr>
        <p:spPr>
          <a:xfrm flipH="1">
            <a:off x="4664971" y="2771601"/>
            <a:ext cx="261359" cy="39860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7" name="Google Shape;177;p8"/>
          <p:cNvSpPr txBox="1"/>
          <p:nvPr/>
        </p:nvSpPr>
        <p:spPr>
          <a:xfrm>
            <a:off x="4924068" y="3219719"/>
            <a:ext cx="232307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of Lift, at ~1/4 cord length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5392048" y="4174230"/>
            <a:ext cx="222208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of Gravity (balance point)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2539194" y="3250113"/>
            <a:ext cx="8146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Wingspan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8"/>
          <p:cNvCxnSpPr>
            <a:stCxn id="179" idx="2"/>
          </p:cNvCxnSpPr>
          <p:nvPr/>
        </p:nvCxnSpPr>
        <p:spPr>
          <a:xfrm>
            <a:off x="2946518" y="3511723"/>
            <a:ext cx="202800" cy="29910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64306" y="778652"/>
            <a:ext cx="8659227" cy="342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Most important, Center of Gravity (with marbles) in front of Center of Lift</a:t>
            </a:r>
            <a:endParaRPr dirty="0"/>
          </a:p>
          <a:p>
            <a:pPr marL="800100" lvl="1" indent="-342900">
              <a:spcBef>
                <a:spcPts val="0"/>
              </a:spcBef>
              <a:buSzPts val="1800"/>
              <a:buFont typeface="Noto Sans Symbols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Center of Gravity (where you balance the weight) </a:t>
            </a:r>
          </a:p>
          <a:p>
            <a:pPr marL="800100" lvl="1" indent="-342900">
              <a:spcBef>
                <a:spcPts val="0"/>
              </a:spcBef>
              <a:buSzPts val="1800"/>
              <a:buFont typeface="Noto Sans Symbols"/>
              <a:buChar char="➢"/>
            </a:pPr>
            <a:r>
              <a:rPr lang="en-US" sz="1600" dirty="0">
                <a:solidFill>
                  <a:srgbClr val="000000"/>
                </a:solidFill>
              </a:rPr>
              <a:t>Center of lift (center of the wing and </a:t>
            </a:r>
            <a:r>
              <a:rPr lang="en-US" sz="1600" dirty="0" err="1">
                <a:solidFill>
                  <a:srgbClr val="000000"/>
                </a:solidFill>
              </a:rPr>
              <a:t>horz</a:t>
            </a:r>
            <a:r>
              <a:rPr lang="en-US" sz="1600" dirty="0">
                <a:solidFill>
                  <a:srgbClr val="000000"/>
                </a:solidFill>
              </a:rPr>
              <a:t> tail)</a:t>
            </a:r>
            <a:endParaRPr lang="en-US" sz="160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500" dirty="0">
                <a:solidFill>
                  <a:srgbClr val="000000"/>
                </a:solidFill>
              </a:rPr>
              <a:t>CG too far forward flies poorly, CG too far back flies once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 dirty="0">
                <a:solidFill>
                  <a:srgbClr val="000000"/>
                </a:solidFill>
              </a:rPr>
              <a:t>Body length should be close to wingspan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400" dirty="0">
                <a:solidFill>
                  <a:srgbClr val="000000"/>
                </a:solidFill>
              </a:rPr>
              <a:t>Back section 4-6x Wing Cord Length 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164306" y="114300"/>
            <a:ext cx="8793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Wrap-Up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7296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Long, thin wings. Strong enough to hold up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Tail Surfaces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700" dirty="0">
                <a:solidFill>
                  <a:srgbClr val="000000"/>
                </a:solidFill>
              </a:rPr>
              <a:t>Far enough back, big enough to keep the plane stable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700" dirty="0">
                <a:solidFill>
                  <a:srgbClr val="000000"/>
                </a:solidFill>
              </a:rPr>
              <a:t>Lightweight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000" dirty="0">
                <a:solidFill>
                  <a:srgbClr val="000000"/>
                </a:solidFill>
              </a:rPr>
              <a:t>Balance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700" dirty="0">
                <a:solidFill>
                  <a:srgbClr val="000000"/>
                </a:solidFill>
              </a:rPr>
              <a:t>Center of Gravity (where you balance the weight) before Center of lift (center of the wing and </a:t>
            </a:r>
            <a:r>
              <a:rPr lang="en-US" sz="1700" dirty="0" err="1">
                <a:solidFill>
                  <a:srgbClr val="000000"/>
                </a:solidFill>
              </a:rPr>
              <a:t>horz</a:t>
            </a:r>
            <a:r>
              <a:rPr lang="en-US" sz="1700" dirty="0">
                <a:solidFill>
                  <a:srgbClr val="000000"/>
                </a:solidFill>
              </a:rPr>
              <a:t> tail)</a:t>
            </a:r>
            <a:endParaRPr dirty="0"/>
          </a:p>
          <a:p>
            <a:pPr marL="8001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5DBB8F21F3F45AFA130983311540B" ma:contentTypeVersion="12" ma:contentTypeDescription="Create a new document." ma:contentTypeScope="" ma:versionID="12a5a0bcc097f18296d9d163476ac293">
  <xsd:schema xmlns:xsd="http://www.w3.org/2001/XMLSchema" xmlns:xs="http://www.w3.org/2001/XMLSchema" xmlns:p="http://schemas.microsoft.com/office/2006/metadata/properties" xmlns:ns3="ab4b0b8f-231e-44bf-a643-0d148c4cab11" targetNamespace="http://schemas.microsoft.com/office/2006/metadata/properties" ma:root="true" ma:fieldsID="9ef804208e5d92e58e6f263e43b6f362" ns3:_="">
    <xsd:import namespace="ab4b0b8f-231e-44bf-a643-0d148c4cab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b0b8f-231e-44bf-a643-0d148c4ca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EB1F90-A567-4DF0-9C62-33CDA6702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b0b8f-231e-44bf-a643-0d148c4cab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D0338B-7AE2-421C-8BD0-0208AAEA5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BC9F12-6DAA-4C1D-8675-CE92417BF6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527</Words>
  <Application>Microsoft Office PowerPoint</Application>
  <PresentationFormat>On-screen Show (16:9)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Noto Sans Symbols</vt:lpstr>
      <vt:lpstr>Helvetica Neue</vt:lpstr>
      <vt:lpstr>Century Gothic</vt:lpstr>
      <vt:lpstr>Arial Narrow</vt:lpstr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Michael Kinzel</cp:lastModifiedBy>
  <cp:revision>2</cp:revision>
  <dcterms:modified xsi:type="dcterms:W3CDTF">2023-09-22T17:36:09Z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0x010100CB65DBB8F21F3F45AFA130983311540B</vt:lpwstr>
  </property>
</Properties>
</file>