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5143500" type="screen16x9"/>
  <p:notesSz cx="6858000" cy="92964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Helvetica Neue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yXgGhhvDrok6RZf7Slja3HWLj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8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72421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5579" y="0"/>
            <a:ext cx="2972421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p1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15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9" name="Google Shape;199;p16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16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7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" name="Google Shape;55;p2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p3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4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5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6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7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8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9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/>
          <p:nvPr/>
        </p:nvSpPr>
        <p:spPr>
          <a:xfrm>
            <a:off x="0" y="184498"/>
            <a:ext cx="9144000" cy="4385883"/>
          </a:xfrm>
          <a:prstGeom prst="rect">
            <a:avLst/>
          </a:prstGeom>
          <a:solidFill>
            <a:srgbClr val="1B3D6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1"/>
          </p:nvPr>
        </p:nvSpPr>
        <p:spPr>
          <a:xfrm>
            <a:off x="995680" y="776667"/>
            <a:ext cx="715264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5400"/>
              <a:buNone/>
              <a:defRPr sz="54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⮚"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⮚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⮚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2"/>
          </p:nvPr>
        </p:nvSpPr>
        <p:spPr>
          <a:xfrm>
            <a:off x="995680" y="2377440"/>
            <a:ext cx="7152640" cy="13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⮚"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⮚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⮚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body" idx="1"/>
          </p:nvPr>
        </p:nvSpPr>
        <p:spPr>
          <a:xfrm>
            <a:off x="230886" y="1123950"/>
            <a:ext cx="8686800" cy="336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Noto Sans Symbols"/>
              <a:buChar char="⮚"/>
              <a:defRPr/>
            </a:lvl1pPr>
            <a:lvl2pPr marL="914400" lvl="1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Noto Sans Symbols"/>
              <a:buChar char="⮚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⮚"/>
              <a:defRPr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Char char="⮚"/>
              <a:defRPr/>
            </a:lvl4pPr>
            <a:lvl5pPr marL="2286000" lvl="4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Char char="⮚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dt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ft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p12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39066" y="-233878"/>
            <a:ext cx="974383" cy="137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228600" y="1123950"/>
            <a:ext cx="39624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Char char="⮚"/>
              <a:defRPr sz="21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⮚"/>
              <a:defRPr sz="1800"/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⮚"/>
              <a:defRPr sz="1500"/>
            </a:lvl3pPr>
            <a:lvl4pPr marL="1828800" lvl="3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Char char="⮚"/>
              <a:defRPr sz="135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Char char="⮚"/>
              <a:defRPr sz="1350"/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2"/>
          </p:nvPr>
        </p:nvSpPr>
        <p:spPr>
          <a:xfrm>
            <a:off x="4495800" y="1123950"/>
            <a:ext cx="44196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Char char="⮚"/>
              <a:defRPr sz="21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⮚"/>
              <a:defRPr sz="1800"/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⮚"/>
              <a:defRPr sz="1500"/>
            </a:lvl3pPr>
            <a:lvl4pPr marL="1828800" lvl="3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Char char="⮚"/>
              <a:defRPr sz="135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Char char="⮚"/>
              <a:defRPr sz="1350"/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dt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ft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13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39066" y="-233878"/>
            <a:ext cx="974383" cy="137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rt and/or End slide">
  <p:cSld name="Start and/or End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4" descr="A picture containing shi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56826" y="0"/>
            <a:ext cx="363034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" y="19050"/>
            <a:ext cx="9149840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230886" y="1123950"/>
            <a:ext cx="8686800" cy="336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Noto Sans Symbols"/>
              <a:buChar char="⮚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Noto Sans Symbols"/>
              <a:buChar char="⮚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⮚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Char char="⮚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Char char="⮚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/>
          <p:nvPr/>
        </p:nvSpPr>
        <p:spPr>
          <a:xfrm>
            <a:off x="1181100" y="45720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0"/>
          <p:cNvSpPr/>
          <p:nvPr/>
        </p:nvSpPr>
        <p:spPr>
          <a:xfrm>
            <a:off x="3181350" y="4572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0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/>
          <p:nvPr/>
        </p:nvSpPr>
        <p:spPr>
          <a:xfrm>
            <a:off x="7503814" y="4931438"/>
            <a:ext cx="1494135" cy="145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0"/>
          <p:cNvSpPr txBox="1"/>
          <p:nvPr/>
        </p:nvSpPr>
        <p:spPr>
          <a:xfrm>
            <a:off x="6896700" y="4868598"/>
            <a:ext cx="282358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1A3D6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Central Florida Section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>
            <a:off x="219075" y="4800600"/>
            <a:ext cx="5491743" cy="276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 txBox="1"/>
          <p:nvPr/>
        </p:nvSpPr>
        <p:spPr>
          <a:xfrm>
            <a:off x="1664640" y="4726200"/>
            <a:ext cx="592901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1A3D6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American Institute of Aeronautics and Astronautics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1A3D6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Central Florida Section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 txBox="1"/>
          <p:nvPr/>
        </p:nvSpPr>
        <p:spPr>
          <a:xfrm>
            <a:off x="-87960" y="4868497"/>
            <a:ext cx="27059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1A3D6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https://www.aiaacentralflorida.org/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0"/>
          <p:cNvSpPr txBox="1">
            <a:spLocks noGrp="1"/>
          </p:cNvSpPr>
          <p:nvPr>
            <p:ph type="sldNum" idx="12"/>
          </p:nvPr>
        </p:nvSpPr>
        <p:spPr>
          <a:xfrm>
            <a:off x="147931" y="4636882"/>
            <a:ext cx="402771" cy="22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>
            <a:spLocks noGrp="1"/>
          </p:cNvSpPr>
          <p:nvPr>
            <p:ph type="body" idx="1"/>
          </p:nvPr>
        </p:nvSpPr>
        <p:spPr>
          <a:xfrm>
            <a:off x="995680" y="776666"/>
            <a:ext cx="7152640" cy="130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3600" dirty="0"/>
              <a:t>Glider Workshop</a:t>
            </a:r>
            <a:endParaRPr sz="6000" dirty="0"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2000" dirty="0"/>
              <a:t>UCF MISSION: STEM Glider Competition 2024-2025</a:t>
            </a:r>
            <a:endParaRPr sz="6000" dirty="0"/>
          </a:p>
        </p:txBody>
      </p:sp>
      <p:sp>
        <p:nvSpPr>
          <p:cNvPr id="49" name="Google Shape;49;p1"/>
          <p:cNvSpPr txBox="1">
            <a:spLocks noGrp="1"/>
          </p:cNvSpPr>
          <p:nvPr>
            <p:ph type="body" idx="2"/>
          </p:nvPr>
        </p:nvSpPr>
        <p:spPr>
          <a:xfrm>
            <a:off x="995705" y="2079665"/>
            <a:ext cx="7152600" cy="13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dirty="0"/>
              <a:t>Rhett Jefferies, PhD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dirty="0"/>
          </a:p>
        </p:txBody>
      </p:sp>
      <p:pic>
        <p:nvPicPr>
          <p:cNvPr id="50" name="Google Shape;50;p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3886" y="1280996"/>
            <a:ext cx="3281423" cy="4643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6464" y="2504229"/>
            <a:ext cx="2958894" cy="1862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95" name="Google Shape;195;p15"/>
          <p:cNvSpPr txBox="1"/>
          <p:nvPr/>
        </p:nvSpPr>
        <p:spPr>
          <a:xfrm>
            <a:off x="164306" y="114300"/>
            <a:ext cx="8793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Competition Rules	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5"/>
          <p:cNvSpPr txBox="1">
            <a:spLocks noGrp="1"/>
          </p:cNvSpPr>
          <p:nvPr>
            <p:ph type="body" idx="1"/>
          </p:nvPr>
        </p:nvSpPr>
        <p:spPr>
          <a:xfrm>
            <a:off x="228599" y="971550"/>
            <a:ext cx="8729663" cy="382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 dirty="0">
                <a:solidFill>
                  <a:srgbClr val="000000"/>
                </a:solidFill>
              </a:rPr>
              <a:t>Minimum 24in Wingspan, no max 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 dirty="0">
                <a:solidFill>
                  <a:srgbClr val="000000"/>
                </a:solidFill>
              </a:rPr>
              <a:t>Maximum 4x4 Body Width, any length 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 dirty="0">
                <a:solidFill>
                  <a:srgbClr val="000000"/>
                </a:solidFill>
              </a:rPr>
              <a:t>Must carry 16 marbles in sealed sandwich bag, 2.1oz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 dirty="0">
                <a:solidFill>
                  <a:srgbClr val="000000"/>
                </a:solidFill>
              </a:rPr>
              <a:t>Weight between 8oz and 12oz (including marbles)</a:t>
            </a:r>
            <a:endParaRPr sz="2000" dirty="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 dirty="0">
                <a:solidFill>
                  <a:srgbClr val="000000"/>
                </a:solidFill>
              </a:rPr>
              <a:t>Total of 4 flights, score is total distance glided </a:t>
            </a:r>
            <a:endParaRPr sz="2000" dirty="0">
              <a:solidFill>
                <a:srgbClr val="000000"/>
              </a:solidFill>
            </a:endParaRPr>
          </a:p>
          <a:p>
            <a:pPr marL="3429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➢"/>
            </a:pPr>
            <a:r>
              <a:rPr lang="en-US" sz="2000" dirty="0">
                <a:solidFill>
                  <a:srgbClr val="000000"/>
                </a:solidFill>
              </a:rPr>
              <a:t>Obstacle, 2x2 milk crates 26x26” at 15 ft. </a:t>
            </a:r>
            <a:endParaRPr sz="2000" dirty="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 dirty="0">
                <a:solidFill>
                  <a:srgbClr val="000000"/>
                </a:solidFill>
              </a:rPr>
              <a:t>If glider breaks or hits obstacle, score reduced by 25% for flight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 dirty="0">
                <a:solidFill>
                  <a:srgbClr val="000000"/>
                </a:solidFill>
              </a:rPr>
              <a:t>No designs/parts from kits, no metals/hard materials for safety</a:t>
            </a:r>
            <a:endParaRPr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03" name="Google Shape;203;p16"/>
          <p:cNvSpPr txBox="1"/>
          <p:nvPr/>
        </p:nvSpPr>
        <p:spPr>
          <a:xfrm>
            <a:off x="164306" y="114300"/>
            <a:ext cx="8793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Suggestions	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6"/>
          <p:cNvSpPr txBox="1">
            <a:spLocks noGrp="1"/>
          </p:cNvSpPr>
          <p:nvPr>
            <p:ph type="body" idx="1"/>
          </p:nvPr>
        </p:nvSpPr>
        <p:spPr>
          <a:xfrm>
            <a:off x="228599" y="971550"/>
            <a:ext cx="87296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dirty="0">
                <a:solidFill>
                  <a:srgbClr val="000000"/>
                </a:solidFill>
              </a:rPr>
              <a:t>Hobby/craft stores have balsa wood, foam board, </a:t>
            </a:r>
            <a:r>
              <a:rPr lang="en-US" dirty="0" err="1">
                <a:solidFill>
                  <a:srgbClr val="000000"/>
                </a:solidFill>
              </a:rPr>
              <a:t>monokote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ultracoat</a:t>
            </a:r>
            <a:endParaRPr sz="2800" dirty="0"/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SzPts val="1800"/>
              <a:buChar char="➢"/>
            </a:pPr>
            <a:r>
              <a:rPr lang="en-US" dirty="0">
                <a:solidFill>
                  <a:srgbClr val="000000"/>
                </a:solidFill>
              </a:rPr>
              <a:t>Balsa wood for leading edge is great </a:t>
            </a:r>
            <a:endParaRPr sz="2800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➢"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Build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a smaller version early to try out design &amp; practice</a:t>
            </a:r>
            <a:endParaRPr sz="2800"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dirty="0">
                <a:solidFill>
                  <a:srgbClr val="000000"/>
                </a:solidFill>
              </a:rPr>
              <a:t>Don’t waste material/weight on unnecessary things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11" name="Google Shape;211;p17"/>
          <p:cNvSpPr txBox="1"/>
          <p:nvPr/>
        </p:nvSpPr>
        <p:spPr>
          <a:xfrm>
            <a:off x="164306" y="114300"/>
            <a:ext cx="8793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Wrap-Up	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7"/>
          <p:cNvSpPr txBox="1">
            <a:spLocks noGrp="1"/>
          </p:cNvSpPr>
          <p:nvPr>
            <p:ph type="body" idx="1"/>
          </p:nvPr>
        </p:nvSpPr>
        <p:spPr>
          <a:xfrm>
            <a:off x="228599" y="971550"/>
            <a:ext cx="87296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 dirty="0">
                <a:solidFill>
                  <a:srgbClr val="000000"/>
                </a:solidFill>
              </a:rPr>
              <a:t>Good luck! </a:t>
            </a:r>
            <a:endParaRPr sz="2400" dirty="0"/>
          </a:p>
          <a:p>
            <a:pPr marL="8001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700" dirty="0">
              <a:solidFill>
                <a:srgbClr val="000000"/>
              </a:solidFill>
            </a:endParaRPr>
          </a:p>
          <a:p>
            <a:pPr marL="45720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solidFill>
                  <a:srgbClr val="000000"/>
                </a:solidFill>
              </a:rPr>
              <a:t>If you have any questions, you can contact me</a:t>
            </a:r>
          </a:p>
          <a:p>
            <a:pPr marL="45720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45720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solidFill>
                  <a:srgbClr val="000000"/>
                </a:solidFill>
              </a:rPr>
              <a:t>rhett.Jefferies@ucf.edu</a:t>
            </a:r>
          </a:p>
          <a:p>
            <a:pPr marL="45720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solidFill>
                  <a:srgbClr val="000000"/>
                </a:solidFill>
              </a:rPr>
              <a:t>321-945-0786</a:t>
            </a:r>
          </a:p>
          <a:p>
            <a:pPr marL="457200" lvl="1" indent="0">
              <a:spcBef>
                <a:spcPts val="0"/>
              </a:spcBef>
              <a:buSzPts val="1800"/>
              <a:buNone/>
            </a:pPr>
            <a:endParaRPr sz="1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/>
          <p:cNvSpPr txBox="1">
            <a:spLocks noGrp="1"/>
          </p:cNvSpPr>
          <p:nvPr>
            <p:ph type="body" idx="1"/>
          </p:nvPr>
        </p:nvSpPr>
        <p:spPr>
          <a:xfrm>
            <a:off x="228599" y="971550"/>
            <a:ext cx="87296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800" dirty="0">
                <a:solidFill>
                  <a:srgbClr val="000000"/>
                </a:solidFill>
              </a:rPr>
              <a:t>What makes a good glider? </a:t>
            </a:r>
            <a:endParaRPr sz="2800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400" dirty="0">
                <a:solidFill>
                  <a:srgbClr val="000000"/>
                </a:solidFill>
              </a:rPr>
              <a:t>Wing Design </a:t>
            </a:r>
            <a:endParaRPr sz="2400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400" dirty="0">
                <a:solidFill>
                  <a:srgbClr val="000000"/>
                </a:solidFill>
              </a:rPr>
              <a:t>The Importance of a Tail </a:t>
            </a:r>
            <a:endParaRPr sz="2400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400" dirty="0">
                <a:solidFill>
                  <a:srgbClr val="000000"/>
                </a:solidFill>
              </a:rPr>
              <a:t>Balance</a:t>
            </a:r>
            <a:endParaRPr sz="2400"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800" dirty="0">
                <a:solidFill>
                  <a:srgbClr val="000000"/>
                </a:solidFill>
              </a:rPr>
              <a:t>Competition Rules </a:t>
            </a:r>
            <a:endParaRPr sz="2800" dirty="0">
              <a:solidFill>
                <a:srgbClr val="000000"/>
              </a:solidFill>
            </a:endParaRPr>
          </a:p>
        </p:txBody>
      </p:sp>
      <p:sp>
        <p:nvSpPr>
          <p:cNvPr id="58" name="Google Shape;58;p2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59" name="Google Shape;59;p2"/>
          <p:cNvSpPr txBox="1"/>
          <p:nvPr/>
        </p:nvSpPr>
        <p:spPr>
          <a:xfrm>
            <a:off x="164306" y="114300"/>
            <a:ext cx="8793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Makes a Good Glider?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 txBox="1">
            <a:spLocks noGrp="1"/>
          </p:cNvSpPr>
          <p:nvPr>
            <p:ph type="body" idx="1"/>
          </p:nvPr>
        </p:nvSpPr>
        <p:spPr>
          <a:xfrm>
            <a:off x="164306" y="1002416"/>
            <a:ext cx="3597964" cy="337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800" dirty="0">
                <a:solidFill>
                  <a:srgbClr val="000000"/>
                </a:solidFill>
              </a:rPr>
              <a:t>Long, Thin Wings</a:t>
            </a:r>
            <a:endParaRPr sz="3200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800" dirty="0">
                <a:solidFill>
                  <a:srgbClr val="000000"/>
                </a:solidFill>
              </a:rPr>
              <a:t>Length/Cord ratio &gt;6</a:t>
            </a:r>
            <a:endParaRPr sz="2800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800" dirty="0">
                <a:solidFill>
                  <a:srgbClr val="000000"/>
                </a:solidFill>
              </a:rPr>
              <a:t>Maximum Lift/Drag in slow flight </a:t>
            </a:r>
            <a:endParaRPr sz="2800" dirty="0"/>
          </a:p>
          <a:p>
            <a:pPr marL="8001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66" name="Google Shape;66;p3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67" name="Google Shape;67;p3"/>
          <p:cNvSpPr txBox="1"/>
          <p:nvPr/>
        </p:nvSpPr>
        <p:spPr>
          <a:xfrm>
            <a:off x="164306" y="114300"/>
            <a:ext cx="8793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Wing Design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3"/>
          <p:cNvPicPr preferRelativeResize="0"/>
          <p:nvPr/>
        </p:nvPicPr>
        <p:blipFill rotWithShape="1">
          <a:blip r:embed="rId3">
            <a:alphaModFix/>
          </a:blip>
          <a:srcRect l="2836" r="7563" b="70570"/>
          <a:stretch/>
        </p:blipFill>
        <p:spPr>
          <a:xfrm>
            <a:off x="228600" y="3109328"/>
            <a:ext cx="3987461" cy="103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3" descr="A body of wa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897" t="17469" r="4274" b="10315"/>
          <a:stretch/>
        </p:blipFill>
        <p:spPr>
          <a:xfrm>
            <a:off x="3951455" y="845331"/>
            <a:ext cx="5062093" cy="203478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"/>
          <p:cNvSpPr txBox="1"/>
          <p:nvPr/>
        </p:nvSpPr>
        <p:spPr>
          <a:xfrm>
            <a:off x="4344239" y="3501931"/>
            <a:ext cx="4799761" cy="993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Smooth, Thin Airfoil Shape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Essential for good gliding performance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1" name="Google Shape;71;p3"/>
          <p:cNvCxnSpPr/>
          <p:nvPr/>
        </p:nvCxnSpPr>
        <p:spPr>
          <a:xfrm>
            <a:off x="1172049" y="3663166"/>
            <a:ext cx="2349149" cy="85369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" name="Google Shape;72;p3"/>
          <p:cNvCxnSpPr>
            <a:cxnSpLocks/>
          </p:cNvCxnSpPr>
          <p:nvPr/>
        </p:nvCxnSpPr>
        <p:spPr>
          <a:xfrm flipV="1">
            <a:off x="2363655" y="3671670"/>
            <a:ext cx="0" cy="640735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3" name="Google Shape;73;p3"/>
          <p:cNvCxnSpPr/>
          <p:nvPr/>
        </p:nvCxnSpPr>
        <p:spPr>
          <a:xfrm rot="10800000" flipH="1">
            <a:off x="6362354" y="1861402"/>
            <a:ext cx="2595852" cy="20080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" name="Google Shape;74;p3"/>
          <p:cNvCxnSpPr/>
          <p:nvPr/>
        </p:nvCxnSpPr>
        <p:spPr>
          <a:xfrm rot="10800000" flipH="1">
            <a:off x="7153538" y="1992603"/>
            <a:ext cx="287960" cy="99309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5" name="Google Shape;75;p3"/>
          <p:cNvSpPr txBox="1"/>
          <p:nvPr/>
        </p:nvSpPr>
        <p:spPr>
          <a:xfrm>
            <a:off x="6482501" y="2963005"/>
            <a:ext cx="156967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Wing Length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 txBox="1"/>
          <p:nvPr/>
        </p:nvSpPr>
        <p:spPr>
          <a:xfrm>
            <a:off x="1574677" y="4298757"/>
            <a:ext cx="15779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Wing Chord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F876571-D3CA-8A12-5D90-0A83BFBC19B6}"/>
              </a:ext>
            </a:extLst>
          </p:cNvPr>
          <p:cNvSpPr/>
          <p:nvPr/>
        </p:nvSpPr>
        <p:spPr>
          <a:xfrm>
            <a:off x="1185863" y="3627285"/>
            <a:ext cx="2300287" cy="87464"/>
          </a:xfrm>
          <a:custGeom>
            <a:avLst/>
            <a:gdLst>
              <a:gd name="connsiteX0" fmla="*/ 0 w 2300287"/>
              <a:gd name="connsiteY0" fmla="*/ 74239 h 159964"/>
              <a:gd name="connsiteX1" fmla="*/ 900112 w 2300287"/>
              <a:gd name="connsiteY1" fmla="*/ 2802 h 159964"/>
              <a:gd name="connsiteX2" fmla="*/ 2300287 w 2300287"/>
              <a:gd name="connsiteY2" fmla="*/ 159964 h 15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0287" h="159964">
                <a:moveTo>
                  <a:pt x="0" y="74239"/>
                </a:moveTo>
                <a:cubicBezTo>
                  <a:pt x="258365" y="31377"/>
                  <a:pt x="516731" y="-11485"/>
                  <a:pt x="900112" y="2802"/>
                </a:cubicBezTo>
                <a:cubicBezTo>
                  <a:pt x="1283493" y="17089"/>
                  <a:pt x="1791890" y="88526"/>
                  <a:pt x="2300287" y="159964"/>
                </a:cubicBezTo>
              </a:path>
            </a:pathLst>
          </a:cu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76;p3">
            <a:extLst>
              <a:ext uri="{FF2B5EF4-FFF2-40B4-BE49-F238E27FC236}">
                <a16:creationId xmlns:a16="http://schemas.microsoft.com/office/drawing/2014/main" id="{A2928A7A-9E62-A13E-A0AD-8054A9F047B9}"/>
              </a:ext>
            </a:extLst>
          </p:cNvPr>
          <p:cNvSpPr txBox="1"/>
          <p:nvPr/>
        </p:nvSpPr>
        <p:spPr>
          <a:xfrm>
            <a:off x="694815" y="2801551"/>
            <a:ext cx="168459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Wing Camber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9E3FBD-9165-258E-83AB-DD5C0C3D1884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537110" y="3140065"/>
            <a:ext cx="318986" cy="4872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28599" y="971550"/>
            <a:ext cx="87296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dirty="0">
                <a:solidFill>
                  <a:srgbClr val="000000"/>
                </a:solidFill>
              </a:rPr>
              <a:t>Swept Wings, Bad Idea for Gliders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 dirty="0">
                <a:solidFill>
                  <a:srgbClr val="000000"/>
                </a:solidFill>
              </a:rPr>
              <a:t>Doesn’t help at low speeds</a:t>
            </a:r>
            <a:endParaRPr sz="2000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 dirty="0">
                <a:solidFill>
                  <a:srgbClr val="000000"/>
                </a:solidFill>
              </a:rPr>
              <a:t>Makes structure difficult/heavy </a:t>
            </a: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83" name="Google Shape;83;p4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84" name="Google Shape;84;p4"/>
          <p:cNvSpPr txBox="1"/>
          <p:nvPr/>
        </p:nvSpPr>
        <p:spPr>
          <a:xfrm>
            <a:off x="164306" y="114300"/>
            <a:ext cx="8793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Wing Design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4" descr="A large air plane flying in the sk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8419" r="-329"/>
          <a:stretch/>
        </p:blipFill>
        <p:spPr>
          <a:xfrm>
            <a:off x="5505015" y="902940"/>
            <a:ext cx="3453191" cy="210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4" descr="A picture containing plane, sitting, airplane, compu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001" y="2861821"/>
            <a:ext cx="4206999" cy="103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4" descr="A picture containing object, sitting, small, tabl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42695" b="37039"/>
          <a:stretch/>
        </p:blipFill>
        <p:spPr>
          <a:xfrm>
            <a:off x="359380" y="4056972"/>
            <a:ext cx="3504282" cy="53259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4"/>
          <p:cNvSpPr txBox="1"/>
          <p:nvPr/>
        </p:nvSpPr>
        <p:spPr>
          <a:xfrm>
            <a:off x="4593431" y="3292471"/>
            <a:ext cx="4495612" cy="124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Dihedral Angle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Stabilizes straight forward flight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Slightly decreases lift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be polyhedral (flat and angled)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88B343-5BB2-3C0E-1C72-71882467B92D}"/>
              </a:ext>
            </a:extLst>
          </p:cNvPr>
          <p:cNvGrpSpPr/>
          <p:nvPr/>
        </p:nvGrpSpPr>
        <p:grpSpPr>
          <a:xfrm>
            <a:off x="410470" y="2152429"/>
            <a:ext cx="3453192" cy="642938"/>
            <a:chOff x="410469" y="2152429"/>
            <a:chExt cx="4157662" cy="64293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828B41A-EEF5-493B-5AA8-B38B077C5CB0}"/>
                </a:ext>
              </a:extLst>
            </p:cNvPr>
            <p:cNvCxnSpPr>
              <a:cxnSpLocks/>
            </p:cNvCxnSpPr>
            <p:nvPr/>
          </p:nvCxnSpPr>
          <p:spPr>
            <a:xfrm>
              <a:off x="410469" y="2152429"/>
              <a:ext cx="0" cy="6429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091BA74-573C-09A6-30C5-8628BE1EA4AF}"/>
                </a:ext>
              </a:extLst>
            </p:cNvPr>
            <p:cNvCxnSpPr>
              <a:cxnSpLocks/>
            </p:cNvCxnSpPr>
            <p:nvPr/>
          </p:nvCxnSpPr>
          <p:spPr>
            <a:xfrm>
              <a:off x="4568131" y="2152429"/>
              <a:ext cx="0" cy="6429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5CB7558-2D06-646F-7105-F34ED6F3AA5F}"/>
                </a:ext>
              </a:extLst>
            </p:cNvPr>
            <p:cNvCxnSpPr>
              <a:cxnSpLocks/>
            </p:cNvCxnSpPr>
            <p:nvPr/>
          </p:nvCxnSpPr>
          <p:spPr>
            <a:xfrm>
              <a:off x="410469" y="2473898"/>
              <a:ext cx="4157662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E6B5AC4-A773-AFDE-0B47-6118789A7D65}"/>
              </a:ext>
            </a:extLst>
          </p:cNvPr>
          <p:cNvSpPr txBox="1"/>
          <p:nvPr/>
        </p:nvSpPr>
        <p:spPr>
          <a:xfrm>
            <a:off x="1180977" y="2176020"/>
            <a:ext cx="2128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Wing Span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>
            <a:spLocks noGrp="1"/>
          </p:cNvSpPr>
          <p:nvPr>
            <p:ph type="body" idx="1"/>
          </p:nvPr>
        </p:nvSpPr>
        <p:spPr>
          <a:xfrm>
            <a:off x="101664" y="907981"/>
            <a:ext cx="4024339" cy="134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dirty="0">
                <a:solidFill>
                  <a:srgbClr val="000000"/>
                </a:solidFill>
              </a:rPr>
              <a:t>Wing Structure </a:t>
            </a:r>
            <a:endParaRPr sz="3600" dirty="0">
              <a:solidFill>
                <a:srgbClr val="000000"/>
              </a:solidFill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 dirty="0">
                <a:solidFill>
                  <a:srgbClr val="000000"/>
                </a:solidFill>
              </a:rPr>
              <a:t>Light, but strong design</a:t>
            </a:r>
            <a:endParaRPr sz="2400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 dirty="0">
                <a:solidFill>
                  <a:srgbClr val="000000"/>
                </a:solidFill>
              </a:rPr>
              <a:t>The more bend, the less lift </a:t>
            </a:r>
            <a:endParaRPr sz="2400" dirty="0"/>
          </a:p>
        </p:txBody>
      </p:sp>
      <p:sp>
        <p:nvSpPr>
          <p:cNvPr id="95" name="Google Shape;95;p5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96" name="Google Shape;96;p5"/>
          <p:cNvSpPr txBox="1"/>
          <p:nvPr/>
        </p:nvSpPr>
        <p:spPr>
          <a:xfrm>
            <a:off x="164306" y="114300"/>
            <a:ext cx="8793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Wing </a:t>
            </a:r>
            <a:r>
              <a:rPr lang="en-US" sz="3600" dirty="0">
                <a:solidFill>
                  <a:schemeClr val="lt1"/>
                </a:solidFill>
              </a:rPr>
              <a:t>Design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5" descr="A fighter jet sitting on top of a grass covered fiel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99" r="-157" b="32982"/>
          <a:stretch/>
        </p:blipFill>
        <p:spPr>
          <a:xfrm>
            <a:off x="4205262" y="792321"/>
            <a:ext cx="4249270" cy="1925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5"/>
          <p:cNvPicPr preferRelativeResize="0"/>
          <p:nvPr/>
        </p:nvPicPr>
        <p:blipFill rotWithShape="1">
          <a:blip r:embed="rId4">
            <a:alphaModFix/>
          </a:blip>
          <a:srcRect t="12673"/>
          <a:stretch/>
        </p:blipFill>
        <p:spPr>
          <a:xfrm>
            <a:off x="532876" y="2692372"/>
            <a:ext cx="3543824" cy="170937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5"/>
          <p:cNvSpPr txBox="1"/>
          <p:nvPr/>
        </p:nvSpPr>
        <p:spPr>
          <a:xfrm>
            <a:off x="4240800" y="2965993"/>
            <a:ext cx="3852322" cy="82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wing structure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Folded material with spar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"/>
          <p:cNvSpPr txBox="1"/>
          <p:nvPr/>
        </p:nvSpPr>
        <p:spPr>
          <a:xfrm>
            <a:off x="76776" y="2344647"/>
            <a:ext cx="220240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Leading (front) Edge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4380895" y="4016987"/>
            <a:ext cx="222538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Trailing (back) Edge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5"/>
          <p:cNvCxnSpPr>
            <a:cxnSpLocks/>
          </p:cNvCxnSpPr>
          <p:nvPr/>
        </p:nvCxnSpPr>
        <p:spPr>
          <a:xfrm>
            <a:off x="928048" y="2683161"/>
            <a:ext cx="157802" cy="1015052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3" name="Google Shape;103;p5"/>
          <p:cNvCxnSpPr>
            <a:cxnSpLocks/>
            <a:stCxn id="101" idx="1"/>
          </p:cNvCxnSpPr>
          <p:nvPr/>
        </p:nvCxnSpPr>
        <p:spPr>
          <a:xfrm flipH="1" flipV="1">
            <a:off x="3869885" y="3907800"/>
            <a:ext cx="511010" cy="278444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4" name="Google Shape;104;p5"/>
          <p:cNvSpPr txBox="1"/>
          <p:nvPr/>
        </p:nvSpPr>
        <p:spPr>
          <a:xfrm>
            <a:off x="1713796" y="4371430"/>
            <a:ext cx="274708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Spar (structural support)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5"/>
          <p:cNvCxnSpPr>
            <a:cxnSpLocks/>
            <a:stCxn id="98" idx="2"/>
          </p:cNvCxnSpPr>
          <p:nvPr/>
        </p:nvCxnSpPr>
        <p:spPr>
          <a:xfrm flipH="1" flipV="1">
            <a:off x="1633815" y="4065265"/>
            <a:ext cx="670973" cy="33648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body" idx="1"/>
          </p:nvPr>
        </p:nvSpPr>
        <p:spPr>
          <a:xfrm>
            <a:off x="110519" y="876014"/>
            <a:ext cx="4142996" cy="2375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dirty="0">
                <a:solidFill>
                  <a:srgbClr val="000000"/>
                </a:solidFill>
              </a:rPr>
              <a:t>Tail is critical for stability</a:t>
            </a:r>
            <a:endParaRPr sz="32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dirty="0">
                <a:solidFill>
                  <a:srgbClr val="000000"/>
                </a:solidFill>
              </a:rPr>
              <a:t>Horizontal Stabilizer </a:t>
            </a:r>
            <a:endParaRPr sz="3200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600" dirty="0">
                <a:solidFill>
                  <a:srgbClr val="000000"/>
                </a:solidFill>
              </a:rPr>
              <a:t>At least 1/5 area of wings </a:t>
            </a:r>
            <a:endParaRPr sz="28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800" dirty="0">
                <a:solidFill>
                  <a:srgbClr val="000000"/>
                </a:solidFill>
              </a:rPr>
              <a:t>Vertical Stabilizer </a:t>
            </a:r>
            <a:endParaRPr sz="3200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600" dirty="0">
                <a:solidFill>
                  <a:srgbClr val="000000"/>
                </a:solidFill>
              </a:rPr>
              <a:t>At least 1/10 area of wings </a:t>
            </a:r>
            <a:endParaRPr sz="28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800" dirty="0">
                <a:solidFill>
                  <a:srgbClr val="000000"/>
                </a:solidFill>
              </a:rPr>
              <a:t> Fuselage Length</a:t>
            </a:r>
            <a:endParaRPr sz="3200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600" dirty="0">
                <a:solidFill>
                  <a:srgbClr val="000000"/>
                </a:solidFill>
              </a:rPr>
              <a:t>4-6x wing chord length</a:t>
            </a:r>
            <a:endParaRPr sz="2800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600" dirty="0">
                <a:solidFill>
                  <a:srgbClr val="000000"/>
                </a:solidFill>
              </a:rPr>
              <a:t>If too short, won’t be stable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112" name="Google Shape;112;p6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13" name="Google Shape;113;p6"/>
          <p:cNvSpPr txBox="1"/>
          <p:nvPr/>
        </p:nvSpPr>
        <p:spPr>
          <a:xfrm>
            <a:off x="164306" y="114300"/>
            <a:ext cx="8793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Tail Design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6" descr="Spirit_Of_St_Louis_air_sho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9742" y="895680"/>
            <a:ext cx="4725659" cy="238812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 txBox="1"/>
          <p:nvPr/>
        </p:nvSpPr>
        <p:spPr>
          <a:xfrm>
            <a:off x="4511377" y="895680"/>
            <a:ext cx="15696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Vertical Stabilizer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"/>
          <p:cNvSpPr txBox="1"/>
          <p:nvPr/>
        </p:nvSpPr>
        <p:spPr>
          <a:xfrm>
            <a:off x="4144355" y="2560540"/>
            <a:ext cx="177805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Horizontal Stabilizer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" name="Google Shape;117;p6"/>
          <p:cNvCxnSpPr/>
          <p:nvPr/>
        </p:nvCxnSpPr>
        <p:spPr>
          <a:xfrm>
            <a:off x="4657883" y="1136685"/>
            <a:ext cx="25260" cy="741701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8" name="Google Shape;118;p6"/>
          <p:cNvCxnSpPr/>
          <p:nvPr/>
        </p:nvCxnSpPr>
        <p:spPr>
          <a:xfrm rot="10800000">
            <a:off x="4378424" y="2119406"/>
            <a:ext cx="183472" cy="512651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9" name="Google Shape;119;p6"/>
          <p:cNvCxnSpPr/>
          <p:nvPr/>
        </p:nvCxnSpPr>
        <p:spPr>
          <a:xfrm rot="10800000" flipH="1">
            <a:off x="4683143" y="1954256"/>
            <a:ext cx="1566099" cy="27474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0" name="Google Shape;120;p6"/>
          <p:cNvCxnSpPr/>
          <p:nvPr/>
        </p:nvCxnSpPr>
        <p:spPr>
          <a:xfrm rot="10800000">
            <a:off x="5445986" y="2098935"/>
            <a:ext cx="1106585" cy="880865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1" name="Google Shape;121;p6"/>
          <p:cNvSpPr txBox="1"/>
          <p:nvPr/>
        </p:nvSpPr>
        <p:spPr>
          <a:xfrm>
            <a:off x="6479190" y="2901781"/>
            <a:ext cx="15103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Fuselage Length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6402672" y="1136685"/>
            <a:ext cx="11849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Cord Length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Google Shape;123;p6"/>
          <p:cNvCxnSpPr/>
          <p:nvPr/>
        </p:nvCxnSpPr>
        <p:spPr>
          <a:xfrm rot="10800000" flipH="1">
            <a:off x="5668266" y="1546207"/>
            <a:ext cx="412771" cy="21818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4" name="Google Shape;124;p6"/>
          <p:cNvCxnSpPr/>
          <p:nvPr/>
        </p:nvCxnSpPr>
        <p:spPr>
          <a:xfrm flipH="1">
            <a:off x="6074109" y="1368592"/>
            <a:ext cx="405081" cy="173958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25" name="Google Shape;125;p6" descr="longEZ"/>
          <p:cNvPicPr preferRelativeResize="0"/>
          <p:nvPr/>
        </p:nvPicPr>
        <p:blipFill rotWithShape="1">
          <a:blip r:embed="rId4">
            <a:alphaModFix/>
          </a:blip>
          <a:srcRect l="2304" t="15824" r="3305" b="21719"/>
          <a:stretch/>
        </p:blipFill>
        <p:spPr>
          <a:xfrm>
            <a:off x="110518" y="3523114"/>
            <a:ext cx="2601471" cy="98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6"/>
          <p:cNvPicPr preferRelativeResize="0"/>
          <p:nvPr/>
        </p:nvPicPr>
        <p:blipFill rotWithShape="1">
          <a:blip r:embed="rId5">
            <a:alphaModFix/>
          </a:blip>
          <a:srcRect l="4445" t="8147" r="1805" b="45996"/>
          <a:stretch/>
        </p:blipFill>
        <p:spPr>
          <a:xfrm>
            <a:off x="5883837" y="3510970"/>
            <a:ext cx="3119371" cy="95504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6"/>
          <p:cNvSpPr txBox="1"/>
          <p:nvPr/>
        </p:nvSpPr>
        <p:spPr>
          <a:xfrm>
            <a:off x="2764466" y="3491811"/>
            <a:ext cx="3119371" cy="123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Canards &amp; Flying Wings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efficient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Almost always unstable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7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5495"/>
          <a:stretch/>
        </p:blipFill>
        <p:spPr>
          <a:xfrm>
            <a:off x="3780050" y="2702508"/>
            <a:ext cx="5056094" cy="147692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7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35" name="Google Shape;135;p7"/>
          <p:cNvSpPr txBox="1"/>
          <p:nvPr/>
        </p:nvSpPr>
        <p:spPr>
          <a:xfrm>
            <a:off x="164306" y="114300"/>
            <a:ext cx="8793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Forces on a glider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7" descr="A fighter jet sitting on top of a runwa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844547"/>
            <a:ext cx="4151474" cy="23332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7"/>
          <p:cNvCxnSpPr/>
          <p:nvPr/>
        </p:nvCxnSpPr>
        <p:spPr>
          <a:xfrm>
            <a:off x="1980858" y="2011188"/>
            <a:ext cx="23467" cy="90724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8" name="Google Shape;138;p7"/>
          <p:cNvCxnSpPr/>
          <p:nvPr/>
        </p:nvCxnSpPr>
        <p:spPr>
          <a:xfrm>
            <a:off x="1979075" y="2011188"/>
            <a:ext cx="1457680" cy="11433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9" name="Google Shape;139;p7"/>
          <p:cNvCxnSpPr/>
          <p:nvPr/>
        </p:nvCxnSpPr>
        <p:spPr>
          <a:xfrm rot="10800000">
            <a:off x="1979891" y="1154002"/>
            <a:ext cx="0" cy="898901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0" name="Google Shape;140;p7"/>
          <p:cNvCxnSpPr/>
          <p:nvPr/>
        </p:nvCxnSpPr>
        <p:spPr>
          <a:xfrm rot="10800000">
            <a:off x="495671" y="1936377"/>
            <a:ext cx="1475256" cy="73332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1" name="Google Shape;141;p7"/>
          <p:cNvSpPr txBox="1"/>
          <p:nvPr/>
        </p:nvSpPr>
        <p:spPr>
          <a:xfrm>
            <a:off x="2004325" y="2740351"/>
            <a:ext cx="75212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Gravity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3152061" y="2140327"/>
            <a:ext cx="5693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Drag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1970927" y="1036404"/>
            <a:ext cx="4331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Lift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228600" y="1936377"/>
            <a:ext cx="79060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Thrust?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" name="Google Shape;145;p7"/>
          <p:cNvCxnSpPr/>
          <p:nvPr/>
        </p:nvCxnSpPr>
        <p:spPr>
          <a:xfrm>
            <a:off x="5433901" y="3606091"/>
            <a:ext cx="23467" cy="90724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6" name="Google Shape;146;p7"/>
          <p:cNvCxnSpPr/>
          <p:nvPr/>
        </p:nvCxnSpPr>
        <p:spPr>
          <a:xfrm rot="10800000">
            <a:off x="5496486" y="2777929"/>
            <a:ext cx="21510" cy="831576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7" name="Google Shape;147;p7"/>
          <p:cNvCxnSpPr/>
          <p:nvPr/>
        </p:nvCxnSpPr>
        <p:spPr>
          <a:xfrm>
            <a:off x="8500274" y="3646657"/>
            <a:ext cx="10684" cy="41305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8" name="Google Shape;148;p7"/>
          <p:cNvCxnSpPr/>
          <p:nvPr/>
        </p:nvCxnSpPr>
        <p:spPr>
          <a:xfrm>
            <a:off x="5517066" y="3606091"/>
            <a:ext cx="1494964" cy="4056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9" name="Google Shape;149;p7"/>
          <p:cNvSpPr txBox="1"/>
          <p:nvPr/>
        </p:nvSpPr>
        <p:spPr>
          <a:xfrm>
            <a:off x="5457368" y="4291935"/>
            <a:ext cx="75212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Gravity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7815527" y="3987670"/>
            <a:ext cx="122020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Stabilizer Lift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6541592" y="3298314"/>
            <a:ext cx="5693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Drag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5279920" y="2523222"/>
            <a:ext cx="4331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Lift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 txBox="1">
            <a:spLocks noGrp="1"/>
          </p:cNvSpPr>
          <p:nvPr>
            <p:ph type="body" idx="1"/>
          </p:nvPr>
        </p:nvSpPr>
        <p:spPr>
          <a:xfrm>
            <a:off x="27297" y="780478"/>
            <a:ext cx="892819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dirty="0">
                <a:solidFill>
                  <a:srgbClr val="000000"/>
                </a:solidFill>
              </a:rPr>
              <a:t>Most important, Center of Gravity in front of Center of Lift</a:t>
            </a:r>
            <a:endParaRPr sz="3200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800" dirty="0">
                <a:solidFill>
                  <a:srgbClr val="000000"/>
                </a:solidFill>
              </a:rPr>
              <a:t>Center of Gravity (CG) too far forward flies poorly; CG too far back flies once </a:t>
            </a:r>
            <a:endParaRPr sz="28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dirty="0">
                <a:solidFill>
                  <a:srgbClr val="000000"/>
                </a:solidFill>
              </a:rPr>
              <a:t>Fuselage (Body) length should be close to wing length</a:t>
            </a:r>
            <a:endParaRPr sz="3200" dirty="0"/>
          </a:p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00" dirty="0">
              <a:solidFill>
                <a:srgbClr val="000000"/>
              </a:solidFill>
            </a:endParaRPr>
          </a:p>
        </p:txBody>
      </p:sp>
      <p:sp>
        <p:nvSpPr>
          <p:cNvPr id="158" name="Google Shape;158;p8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9" name="Google Shape;159;p8"/>
          <p:cNvSpPr txBox="1"/>
          <p:nvPr/>
        </p:nvSpPr>
        <p:spPr>
          <a:xfrm>
            <a:off x="164306" y="114300"/>
            <a:ext cx="8793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600" dirty="0">
                <a:solidFill>
                  <a:schemeClr val="lt1"/>
                </a:solidFill>
              </a:rPr>
              <a:t>Glider 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Balance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" name="Google Shape;160;p8"/>
          <p:cNvGrpSpPr/>
          <p:nvPr/>
        </p:nvGrpSpPr>
        <p:grpSpPr>
          <a:xfrm>
            <a:off x="1190217" y="1892367"/>
            <a:ext cx="6623746" cy="2752981"/>
            <a:chOff x="657225" y="1921706"/>
            <a:chExt cx="6623746" cy="2752981"/>
          </a:xfrm>
        </p:grpSpPr>
        <p:pic>
          <p:nvPicPr>
            <p:cNvPr id="161" name="Google Shape;161;p8" descr="A close up of a map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t="22406" b="-1286"/>
            <a:stretch/>
          </p:blipFill>
          <p:spPr>
            <a:xfrm>
              <a:off x="1085850" y="1921706"/>
              <a:ext cx="6096000" cy="27529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8"/>
            <p:cNvSpPr/>
            <p:nvPr/>
          </p:nvSpPr>
          <p:spPr>
            <a:xfrm>
              <a:off x="4391076" y="2283555"/>
              <a:ext cx="2889895" cy="84105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657225" y="2411506"/>
              <a:ext cx="2889895" cy="84105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6068311" y="3921347"/>
              <a:ext cx="1113539" cy="25060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5" name="Google Shape;165;p8"/>
          <p:cNvCxnSpPr>
            <a:endCxn id="166" idx="0"/>
          </p:cNvCxnSpPr>
          <p:nvPr/>
        </p:nvCxnSpPr>
        <p:spPr>
          <a:xfrm>
            <a:off x="4664442" y="2014202"/>
            <a:ext cx="2400" cy="167610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7" name="Google Shape;167;p8"/>
          <p:cNvCxnSpPr/>
          <p:nvPr/>
        </p:nvCxnSpPr>
        <p:spPr>
          <a:xfrm>
            <a:off x="4664439" y="3807658"/>
            <a:ext cx="906" cy="78529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8" name="Google Shape;168;p8"/>
          <p:cNvCxnSpPr/>
          <p:nvPr/>
        </p:nvCxnSpPr>
        <p:spPr>
          <a:xfrm rot="10800000">
            <a:off x="1693149" y="3705367"/>
            <a:ext cx="6000751" cy="0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6" name="Google Shape;166;p8"/>
          <p:cNvSpPr/>
          <p:nvPr/>
        </p:nvSpPr>
        <p:spPr>
          <a:xfrm>
            <a:off x="4608164" y="3690302"/>
            <a:ext cx="117356" cy="117356"/>
          </a:xfrm>
          <a:prstGeom prst="ellipse">
            <a:avLst/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8"/>
          <p:cNvSpPr/>
          <p:nvPr/>
        </p:nvSpPr>
        <p:spPr>
          <a:xfrm>
            <a:off x="4635351" y="3676280"/>
            <a:ext cx="58173" cy="58173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1693149" y="4204301"/>
            <a:ext cx="221303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Short (1/4 of body length)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8"/>
          <p:cNvCxnSpPr>
            <a:cxnSpLocks/>
          </p:cNvCxnSpPr>
          <p:nvPr/>
        </p:nvCxnSpPr>
        <p:spPr>
          <a:xfrm flipV="1">
            <a:off x="3830737" y="4106711"/>
            <a:ext cx="767485" cy="152491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2" name="Google Shape;172;p8"/>
          <p:cNvCxnSpPr/>
          <p:nvPr/>
        </p:nvCxnSpPr>
        <p:spPr>
          <a:xfrm rot="10800000">
            <a:off x="4693524" y="3795242"/>
            <a:ext cx="735002" cy="412812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" name="Google Shape;173;p8"/>
          <p:cNvCxnSpPr/>
          <p:nvPr/>
        </p:nvCxnSpPr>
        <p:spPr>
          <a:xfrm flipH="1">
            <a:off x="4664437" y="3283937"/>
            <a:ext cx="313850" cy="419402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4" name="Google Shape;174;p8"/>
          <p:cNvSpPr txBox="1"/>
          <p:nvPr/>
        </p:nvSpPr>
        <p:spPr>
          <a:xfrm>
            <a:off x="2182686" y="2397194"/>
            <a:ext cx="226126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Long (3/4 of body length)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5" name="Google Shape;175;p8"/>
          <p:cNvCxnSpPr>
            <a:cxnSpLocks/>
          </p:cNvCxnSpPr>
          <p:nvPr/>
        </p:nvCxnSpPr>
        <p:spPr>
          <a:xfrm>
            <a:off x="3976222" y="2674742"/>
            <a:ext cx="688749" cy="39848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6" name="Google Shape;176;p8"/>
          <p:cNvSpPr txBox="1"/>
          <p:nvPr/>
        </p:nvSpPr>
        <p:spPr>
          <a:xfrm>
            <a:off x="4978287" y="3089136"/>
            <a:ext cx="352389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Center of Lift ~1/4 chord length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 txBox="1"/>
          <p:nvPr/>
        </p:nvSpPr>
        <p:spPr>
          <a:xfrm>
            <a:off x="5392048" y="4077248"/>
            <a:ext cx="275141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Center of Gravity (balance point)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2085969" y="3112049"/>
            <a:ext cx="118846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Wingspan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8"/>
          <p:cNvCxnSpPr>
            <a:cxnSpLocks/>
          </p:cNvCxnSpPr>
          <p:nvPr/>
        </p:nvCxnSpPr>
        <p:spPr>
          <a:xfrm>
            <a:off x="2811439" y="3374897"/>
            <a:ext cx="0" cy="280746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87" name="Google Shape;187;p9"/>
          <p:cNvSpPr txBox="1"/>
          <p:nvPr/>
        </p:nvSpPr>
        <p:spPr>
          <a:xfrm>
            <a:off x="164306" y="114300"/>
            <a:ext cx="8793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Design Summary	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 txBox="1">
            <a:spLocks noGrp="1"/>
          </p:cNvSpPr>
          <p:nvPr>
            <p:ph type="body" idx="1"/>
          </p:nvPr>
        </p:nvSpPr>
        <p:spPr>
          <a:xfrm>
            <a:off x="228599" y="971550"/>
            <a:ext cx="87296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800" dirty="0">
                <a:solidFill>
                  <a:srgbClr val="000000"/>
                </a:solidFill>
              </a:rPr>
              <a:t>Long, thin wings. Strong enough to hold up</a:t>
            </a:r>
            <a:endParaRPr sz="32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800" dirty="0">
                <a:solidFill>
                  <a:srgbClr val="000000"/>
                </a:solidFill>
              </a:rPr>
              <a:t>Tail Surfaces</a:t>
            </a:r>
            <a:endParaRPr sz="3200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 dirty="0">
                <a:solidFill>
                  <a:srgbClr val="000000"/>
                </a:solidFill>
              </a:rPr>
              <a:t>Far enough back, big enough to keep the plane stable </a:t>
            </a:r>
            <a:endParaRPr sz="2800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 dirty="0">
                <a:solidFill>
                  <a:srgbClr val="000000"/>
                </a:solidFill>
              </a:rPr>
              <a:t>Lightweight</a:t>
            </a:r>
            <a:endParaRPr sz="28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800" dirty="0">
                <a:solidFill>
                  <a:srgbClr val="000000"/>
                </a:solidFill>
              </a:rPr>
              <a:t>Balance</a:t>
            </a:r>
            <a:endParaRPr sz="3200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 dirty="0">
                <a:solidFill>
                  <a:srgbClr val="000000"/>
                </a:solidFill>
              </a:rPr>
              <a:t>CG in front of center of lift</a:t>
            </a:r>
            <a:endParaRPr sz="2800" dirty="0"/>
          </a:p>
          <a:p>
            <a:pPr marL="8001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088d137d-5615-4eef-b587-bed4a46960e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EAED96E10BCA40BDA5EB30F0465AD3" ma:contentTypeVersion="14" ma:contentTypeDescription="Create a new document." ma:contentTypeScope="" ma:versionID="e8a94014eefac70ad39f06df07489e21">
  <xsd:schema xmlns:xsd="http://www.w3.org/2001/XMLSchema" xmlns:xs="http://www.w3.org/2001/XMLSchema" xmlns:p="http://schemas.microsoft.com/office/2006/metadata/properties" xmlns:ns1="http://schemas.microsoft.com/sharepoint/v3" xmlns:ns2="088d137d-5615-4eef-b587-bed4a46960ec" targetNamespace="http://schemas.microsoft.com/office/2006/metadata/properties" ma:root="true" ma:fieldsID="6f5aa7cb447573b7db7d1a624c10b5cf" ns1:_="" ns2:_="">
    <xsd:import namespace="http://schemas.microsoft.com/sharepoint/v3"/>
    <xsd:import namespace="088d137d-5615-4eef-b587-bed4a4696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8d137d-5615-4eef-b587-bed4a46960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d757968-b5e0-43bf-af52-13bc706514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552DB8-869E-435A-9A79-0D587F7FF11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88d137d-5615-4eef-b587-bed4a46960ec"/>
  </ds:schemaRefs>
</ds:datastoreItem>
</file>

<file path=customXml/itemProps2.xml><?xml version="1.0" encoding="utf-8"?>
<ds:datastoreItem xmlns:ds="http://schemas.openxmlformats.org/officeDocument/2006/customXml" ds:itemID="{508053A8-A4A3-48FE-9A9B-9F68CC40FF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88d137d-5615-4eef-b587-bed4a4696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FD9AA2-21E4-4C9C-9EDD-B7CD559B56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2839</TotalTime>
  <Words>493</Words>
  <Application>Microsoft Office PowerPoint</Application>
  <PresentationFormat>On-screen Show (16:9)</PresentationFormat>
  <Paragraphs>122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Noto Sans Symbols</vt:lpstr>
      <vt:lpstr>Century Gothic</vt:lpstr>
      <vt:lpstr>Helvetica Neue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Bill Seymore</dc:creator>
  <cp:lastModifiedBy>Renee Johnston</cp:lastModifiedBy>
  <cp:revision>6</cp:revision>
  <dcterms:modified xsi:type="dcterms:W3CDTF">2025-09-17T20:09:36Z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0x010100F5EAED96E10BCA40BDA5EB30F0465AD3</vt:lpwstr>
  </property>
  <property fmtid="{D5CDD505-2E9C-101B-9397-08002B2CF9AE}" pid="3" name="MediaServiceImageTags">
    <vt:lpwstr/>
  </property>
</Properties>
</file>