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73" r:id="rId3"/>
    <p:sldId id="372" r:id="rId4"/>
    <p:sldId id="330" r:id="rId5"/>
    <p:sldId id="295" r:id="rId6"/>
    <p:sldId id="331" r:id="rId7"/>
    <p:sldId id="332" r:id="rId8"/>
    <p:sldId id="337" r:id="rId9"/>
    <p:sldId id="336" r:id="rId10"/>
    <p:sldId id="338" r:id="rId11"/>
    <p:sldId id="340" r:id="rId12"/>
    <p:sldId id="342" r:id="rId13"/>
    <p:sldId id="339" r:id="rId14"/>
    <p:sldId id="334" r:id="rId15"/>
    <p:sldId id="341" r:id="rId16"/>
    <p:sldId id="335" r:id="rId17"/>
    <p:sldId id="343" r:id="rId18"/>
    <p:sldId id="374" r:id="rId19"/>
    <p:sldId id="367" r:id="rId20"/>
    <p:sldId id="368" r:id="rId21"/>
    <p:sldId id="369" r:id="rId22"/>
    <p:sldId id="370" r:id="rId23"/>
    <p:sldId id="350" r:id="rId24"/>
    <p:sldId id="360" r:id="rId25"/>
    <p:sldId id="348" r:id="rId26"/>
    <p:sldId id="355" r:id="rId27"/>
    <p:sldId id="365" r:id="rId2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99"/>
    <a:srgbClr val="000099"/>
    <a:srgbClr val="00007E"/>
    <a:srgbClr val="000092"/>
    <a:srgbClr val="FCD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4" autoAdjust="0"/>
    <p:restoredTop sz="94912" autoAdjust="0"/>
  </p:normalViewPr>
  <p:slideViewPr>
    <p:cSldViewPr>
      <p:cViewPr varScale="1">
        <p:scale>
          <a:sx n="104" d="100"/>
          <a:sy n="104" d="100"/>
        </p:scale>
        <p:origin x="6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64580-F217-48DF-AEAF-76154E73E6F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5B345-17D1-4DF1-A47A-F1A6144D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9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will be covering quite a bit of territory in this short presentation.  We will offer a bit of information about FSEC and what we have available to teachers and schools.  We will also talk a little history and the connection between Rube Goldberg and ETM. Then we will cover the ETM rules, how to implement a program and end with hints, tips and great resources.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1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038600" y="6300960"/>
            <a:ext cx="4191000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Research Institute of the University of Central Florida</a:t>
            </a:r>
          </a:p>
        </p:txBody>
      </p:sp>
      <p:pic>
        <p:nvPicPr>
          <p:cNvPr id="10" name="Picture 9" descr="UCF-Yel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29600" y="6172200"/>
            <a:ext cx="388798" cy="41434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>
            <a:solidFill>
              <a:srgbClr val="FCDE0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304800"/>
            <a:ext cx="9144000" cy="0"/>
          </a:xfrm>
          <a:prstGeom prst="line">
            <a:avLst/>
          </a:prstGeom>
          <a:ln>
            <a:solidFill>
              <a:srgbClr val="FCDE0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3" y="685800"/>
            <a:ext cx="8265493" cy="1231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3-2277-4D2E-8125-EB3FBB4A106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1BDC-FA16-417B-836D-1FFC5CB85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3-2277-4D2E-8125-EB3FBB4A106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1BDC-FA16-417B-836D-1FFC5CB85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3-2277-4D2E-8125-EB3FBB4A106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1BDC-FA16-417B-836D-1FFC5CB85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3-2277-4D2E-8125-EB3FBB4A106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1BDC-FA16-417B-836D-1FFC5CB85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3-2277-4D2E-8125-EB3FBB4A106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1BDC-FA16-417B-836D-1FFC5CB85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3-2277-4D2E-8125-EB3FBB4A106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1BDC-FA16-417B-836D-1FFC5CB85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3-2277-4D2E-8125-EB3FBB4A106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1BDC-FA16-417B-836D-1FFC5CB85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3-2277-4D2E-8125-EB3FBB4A106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1BDC-FA16-417B-836D-1FFC5CB85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3-2277-4D2E-8125-EB3FBB4A106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1BDC-FA16-417B-836D-1FFC5CB85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3-2277-4D2E-8125-EB3FBB4A106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1BDC-FA16-417B-836D-1FFC5CB85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8E133-2277-4D2E-8125-EB3FBB4A106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5" descr="FSEClogo_2010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6200" y="5943600"/>
            <a:ext cx="1158875" cy="69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31BDC-FA16-417B-836D-1FFC5CB85E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CF-Yelo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57200" y="5943600"/>
            <a:ext cx="388798" cy="41434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304800"/>
            <a:ext cx="9144000" cy="0"/>
          </a:xfrm>
          <a:prstGeom prst="line">
            <a:avLst/>
          </a:prstGeom>
          <a:ln>
            <a:solidFill>
              <a:srgbClr val="FCDE0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FCDE0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457200" y="6581001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</a:rPr>
              <a:t>FLORIDA SOLAR</a:t>
            </a:r>
            <a:r>
              <a:rPr lang="en-US" sz="1200" i="0" baseline="0" dirty="0">
                <a:solidFill>
                  <a:schemeClr val="bg1">
                    <a:lumMod val="50000"/>
                  </a:schemeClr>
                </a:solidFill>
                <a:effectLst/>
              </a:rPr>
              <a:t> ENERGY CENTER — A Research Institute of the University of Central Florida</a:t>
            </a:r>
            <a:endParaRPr lang="en-US" sz="1200" i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CDE04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CDE04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S54eW2l4Sc&amp;feature=iv&amp;src_vid=VdSSOAtIrYU&amp;annotation_id=annotation_234974823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rbDg_aO1L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dSSOAtIrYU" TargetMode="External"/><Relationship Id="rId2" Type="http://schemas.openxmlformats.org/officeDocument/2006/relationships/hyperlink" Target="https://www.youtube.com/watch?v=cv5WLLYo-f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779931"/>
            <a:ext cx="7696200" cy="285887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Mission: STEM Teacher Workshop</a:t>
            </a:r>
          </a:p>
          <a:p>
            <a:r>
              <a:rPr lang="en-US" sz="2800" dirty="0">
                <a:solidFill>
                  <a:srgbClr val="002060"/>
                </a:solidFill>
              </a:rPr>
              <a:t>September 13, 2025</a:t>
            </a:r>
          </a:p>
          <a:p>
            <a:r>
              <a:rPr lang="en-US" sz="2800" dirty="0">
                <a:solidFill>
                  <a:srgbClr val="002060"/>
                </a:solidFill>
              </a:rPr>
              <a:t>Presented by: </a:t>
            </a:r>
          </a:p>
          <a:p>
            <a:r>
              <a:rPr lang="en-US" sz="2800" dirty="0">
                <a:solidFill>
                  <a:srgbClr val="002060"/>
                </a:solidFill>
              </a:rPr>
              <a:t>Susan T. </a:t>
            </a:r>
            <a:r>
              <a:rPr lang="en-US" sz="2800" dirty="0" err="1">
                <a:solidFill>
                  <a:srgbClr val="002060"/>
                </a:solidFill>
              </a:rPr>
              <a:t>Schleith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1336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ENERGY TRANSFER MACHINE (ETM)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dirty="0"/>
              <a:t>Major Components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4159" y="532913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Make it showy!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463040"/>
            <a:ext cx="625595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7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dirty="0"/>
              <a:t>Secondary Components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464780"/>
            <a:ext cx="6245699" cy="3471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8489" y="541019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Used between major components to make the machine longer</a:t>
            </a:r>
          </a:p>
        </p:txBody>
      </p:sp>
    </p:spTree>
    <p:extLst>
      <p:ext uri="{BB962C8B-B14F-4D97-AF65-F5344CB8AC3E}">
        <p14:creationId xmlns:p14="http://schemas.microsoft.com/office/powerpoint/2010/main" val="40123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dirty="0"/>
              <a:t>Secondary Components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463040"/>
            <a:ext cx="625595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36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dirty="0"/>
              <a:t>Secondary Components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463040"/>
            <a:ext cx="6234058" cy="3474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5410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And to show off your skill!</a:t>
            </a:r>
          </a:p>
        </p:txBody>
      </p:sp>
    </p:spTree>
    <p:extLst>
      <p:ext uri="{BB962C8B-B14F-4D97-AF65-F5344CB8AC3E}">
        <p14:creationId xmlns:p14="http://schemas.microsoft.com/office/powerpoint/2010/main" val="263249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dirty="0"/>
              <a:t>Secondary Components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50" y="1463040"/>
            <a:ext cx="625195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70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dirty="0"/>
              <a:t>Connectors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54102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Used between major and secondary components with things like dominoes, marble or popsicle stick ‘runs’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474833"/>
            <a:ext cx="6209523" cy="345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29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dirty="0"/>
              <a:t>Connectors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5329138"/>
            <a:ext cx="5836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Marble slides or other ready to use toys are also connectors, not major components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463040"/>
            <a:ext cx="6277852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85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401762"/>
          </a:xfrm>
        </p:spPr>
        <p:txBody>
          <a:bodyPr>
            <a:noAutofit/>
          </a:bodyPr>
          <a:lstStyle/>
          <a:p>
            <a:r>
              <a:rPr lang="en-US" dirty="0"/>
              <a:t>Building and Testing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1752600"/>
            <a:ext cx="7010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Test</a:t>
            </a:r>
            <a:r>
              <a:rPr lang="en-US" sz="2400" dirty="0"/>
              <a:t> each major and secondary component separately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Modify</a:t>
            </a:r>
            <a:r>
              <a:rPr lang="en-US" sz="2400" dirty="0"/>
              <a:t> until they work at least 90% of the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Link</a:t>
            </a:r>
            <a:r>
              <a:rPr lang="en-US" sz="2400" dirty="0"/>
              <a:t> them together with connectors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Test and modify together </a:t>
            </a:r>
            <a:r>
              <a:rPr lang="en-US" sz="2400" dirty="0"/>
              <a:t>(use safety gaps!)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Don’t get discouraged!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Good advice from other builders – </a:t>
            </a:r>
            <a:r>
              <a:rPr lang="en-US" sz="2400" dirty="0">
                <a:hlinkClick r:id="rId2"/>
              </a:rPr>
              <a:t>here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Fasten parts (domino run ‘hinges’)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Clean up your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Add thematic and artistic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Add humor!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15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401762"/>
          </a:xfrm>
        </p:spPr>
        <p:txBody>
          <a:bodyPr>
            <a:noAutofit/>
          </a:bodyPr>
          <a:lstStyle/>
          <a:p>
            <a:r>
              <a:rPr lang="en-US" dirty="0"/>
              <a:t>Building and Testing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1752600"/>
            <a:ext cx="701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Test</a:t>
            </a:r>
            <a:r>
              <a:rPr lang="en-US" sz="2400" dirty="0"/>
              <a:t> each major and secondary component separately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Modify</a:t>
            </a:r>
            <a:r>
              <a:rPr lang="en-US" sz="2400" dirty="0"/>
              <a:t> until they work at least 90% of the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Link</a:t>
            </a:r>
            <a:r>
              <a:rPr lang="en-US" sz="2400" dirty="0"/>
              <a:t> them together with connectors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Test and modify </a:t>
            </a:r>
            <a:r>
              <a:rPr lang="en-US" sz="2400" dirty="0"/>
              <a:t>(use safety gaps!)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Don’t get discouraged!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Fasten parts (domino run ‘hinges’)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Clean up your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Add thematic and artistic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Add humor!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2532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01762"/>
          </a:xfrm>
        </p:spPr>
        <p:txBody>
          <a:bodyPr>
            <a:noAutofit/>
          </a:bodyPr>
          <a:lstStyle/>
          <a:p>
            <a:r>
              <a:rPr lang="en-US" dirty="0"/>
              <a:t>Lights, Camera, Action!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1981200"/>
            <a:ext cx="701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Start planning early how to shoot the video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Team introduction and machine explanation may be edited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Machine run </a:t>
            </a:r>
            <a:r>
              <a:rPr lang="en-US" sz="2400" u="sng" dirty="0"/>
              <a:t>must</a:t>
            </a:r>
            <a:r>
              <a:rPr lang="en-US" sz="2400" dirty="0"/>
              <a:t> be shot in one continuous recording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Plan where camera operator will stand &amp; move to get a clear shot of the 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Note--none of the previous videos were done in ‘one shot’ – it is not as easy as it seems!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641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1BDC-FA16-417B-836D-1FFC5CB85E3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0" y="137319"/>
            <a:ext cx="5486400" cy="1234282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33474" y="1969350"/>
            <a:ext cx="5029200" cy="30678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CDE04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CDE04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FSEC Background</a:t>
            </a:r>
          </a:p>
          <a:p>
            <a:r>
              <a:rPr lang="en-US" sz="2800" b="1" dirty="0"/>
              <a:t>Rube Goldberg &amp; ETM</a:t>
            </a:r>
          </a:p>
          <a:p>
            <a:r>
              <a:rPr lang="en-US" sz="2800" b="1" dirty="0"/>
              <a:t>ETM Rules</a:t>
            </a:r>
          </a:p>
          <a:p>
            <a:r>
              <a:rPr lang="en-US" sz="2800" b="1" dirty="0"/>
              <a:t>How to Implement ETM</a:t>
            </a:r>
          </a:p>
          <a:p>
            <a:r>
              <a:rPr lang="en-US" sz="2800" b="1" dirty="0"/>
              <a:t>Hints &amp; Tips</a:t>
            </a:r>
          </a:p>
          <a:p>
            <a:r>
              <a:rPr lang="en-US" sz="2800" b="1" dirty="0"/>
              <a:t>Resources</a:t>
            </a:r>
            <a:r>
              <a:rPr lang="en-US" sz="2800" dirty="0"/>
              <a:t>  </a:t>
            </a:r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6" y="1405632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00"/>
    </mc:Choice>
    <mc:Fallback xmlns="">
      <p:transition spd="slow" advTm="386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01762"/>
          </a:xfrm>
        </p:spPr>
        <p:txBody>
          <a:bodyPr>
            <a:noAutofit/>
          </a:bodyPr>
          <a:lstStyle/>
          <a:p>
            <a:r>
              <a:rPr lang="en-US" dirty="0"/>
              <a:t>Energy Transfer Machine Rules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2073146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machine shall: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Have a minimum of 5 steps (hopefully many more!)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Perform a team specified event at the 1 minute mark (or as close as you can get!)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At least one step will use the electricity from a battery that does not exceed 9 volts.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Be videotaped to show its performance from start to finish </a:t>
            </a:r>
          </a:p>
        </p:txBody>
      </p:sp>
    </p:spTree>
    <p:extLst>
      <p:ext uri="{BB962C8B-B14F-4D97-AF65-F5344CB8AC3E}">
        <p14:creationId xmlns:p14="http://schemas.microsoft.com/office/powerpoint/2010/main" val="1565713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01762"/>
          </a:xfrm>
        </p:spPr>
        <p:txBody>
          <a:bodyPr>
            <a:noAutofit/>
          </a:bodyPr>
          <a:lstStyle/>
          <a:p>
            <a:r>
              <a:rPr lang="en-US" dirty="0"/>
              <a:t>Energy Transfer Machine Rules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0322" y="24384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machine cannot: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use any actual timing devices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be designed, assembled or fabricated by anyone other than student team members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use animals, profanity, hazardous materials, flames, explosives, etc.</a:t>
            </a:r>
          </a:p>
        </p:txBody>
      </p:sp>
    </p:spTree>
    <p:extLst>
      <p:ext uri="{BB962C8B-B14F-4D97-AF65-F5344CB8AC3E}">
        <p14:creationId xmlns:p14="http://schemas.microsoft.com/office/powerpoint/2010/main" val="275182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01762"/>
          </a:xfrm>
        </p:spPr>
        <p:txBody>
          <a:bodyPr>
            <a:noAutofit/>
          </a:bodyPr>
          <a:lstStyle/>
          <a:p>
            <a:r>
              <a:rPr lang="en-US" dirty="0"/>
              <a:t>Energy Transfer Machine Rules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22860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team: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must all contribute to building the machine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may not use non-team members in video or audio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8026" y="43434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 Assisting the machine during the run will result in a deduction of points.  However, it is better to ‘nudge’ the machine than submit an incomplete run. </a:t>
            </a:r>
          </a:p>
        </p:txBody>
      </p:sp>
    </p:spTree>
    <p:extLst>
      <p:ext uri="{BB962C8B-B14F-4D97-AF65-F5344CB8AC3E}">
        <p14:creationId xmlns:p14="http://schemas.microsoft.com/office/powerpoint/2010/main" val="3547352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01762"/>
          </a:xfrm>
        </p:spPr>
        <p:txBody>
          <a:bodyPr>
            <a:noAutofit/>
          </a:bodyPr>
          <a:lstStyle/>
          <a:p>
            <a:r>
              <a:rPr lang="en-US" dirty="0"/>
              <a:t>Winning Tips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983127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+mj-lt"/>
            </a:endParaRPr>
          </a:p>
          <a:p>
            <a:pPr algn="ctr"/>
            <a:endParaRPr lang="en-US" sz="2400" dirty="0">
              <a:latin typeface="+mj-lt"/>
            </a:endParaRPr>
          </a:p>
          <a:p>
            <a:pPr algn="ctr"/>
            <a:r>
              <a:rPr lang="en-US" sz="2400" dirty="0" err="1">
                <a:latin typeface="+mj-lt"/>
              </a:rPr>
              <a:t>Psst</a:t>
            </a:r>
            <a:r>
              <a:rPr lang="en-US" sz="2400" dirty="0">
                <a:latin typeface="+mj-lt"/>
              </a:rPr>
              <a:t>…….here’s the secrets!</a:t>
            </a:r>
          </a:p>
        </p:txBody>
      </p:sp>
    </p:spTree>
    <p:extLst>
      <p:ext uri="{BB962C8B-B14F-4D97-AF65-F5344CB8AC3E}">
        <p14:creationId xmlns:p14="http://schemas.microsoft.com/office/powerpoint/2010/main" val="1865737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dirty="0"/>
              <a:t>Make it interesting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4159" y="532913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Too much of a ‘good’ thing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0" y="1689100"/>
            <a:ext cx="48641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11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dirty="0"/>
              <a:t>Make it go for 1 minute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4159" y="532913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Use a ‘slower’ transfer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17748"/>
            <a:ext cx="4149969" cy="3497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81" y="1717748"/>
            <a:ext cx="3543428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16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dirty="0"/>
              <a:t>Have a theme; add humor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4159" y="532913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Coke vs. Pepsi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1689100"/>
            <a:ext cx="53086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39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95600"/>
            <a:ext cx="7772400" cy="2873375"/>
          </a:xfrm>
        </p:spPr>
        <p:txBody>
          <a:bodyPr>
            <a:normAutofit/>
          </a:bodyPr>
          <a:lstStyle/>
          <a:p>
            <a:pPr algn="ctr"/>
            <a:r>
              <a:rPr lang="en-US" b="0" dirty="0"/>
              <a:t>Thank You!</a:t>
            </a:r>
            <a:br>
              <a:rPr lang="en-US" b="0" dirty="0"/>
            </a:br>
            <a:br>
              <a:rPr lang="en-US" b="0" dirty="0"/>
            </a:b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3766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911" y="1714155"/>
            <a:ext cx="7590178" cy="4298053"/>
          </a:xfrm>
          <a:prstGeom prst="rect">
            <a:avLst/>
          </a:prstGeom>
        </p:spPr>
      </p:pic>
      <p:sp>
        <p:nvSpPr>
          <p:cNvPr id="4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Florida Solar Energy Center® (FSEC®)</a:t>
            </a:r>
          </a:p>
        </p:txBody>
      </p:sp>
    </p:spTree>
    <p:extLst>
      <p:ext uri="{BB962C8B-B14F-4D97-AF65-F5344CB8AC3E}">
        <p14:creationId xmlns:p14="http://schemas.microsoft.com/office/powerpoint/2010/main" val="184932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4159" y="5329138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(1883 – 1970)</a:t>
            </a:r>
          </a:p>
          <a:p>
            <a:pPr algn="ctr"/>
            <a:r>
              <a:rPr lang="en-US" b="1" dirty="0"/>
              <a:t>Engineer, Inventor, Cartoonist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48" y="1527048"/>
            <a:ext cx="5909388" cy="3474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7048" y="685800"/>
            <a:ext cx="5909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66"/>
                </a:solidFill>
                <a:latin typeface="+mj-lt"/>
              </a:rPr>
              <a:t>Rube Goldberg</a:t>
            </a:r>
          </a:p>
        </p:txBody>
      </p:sp>
    </p:spTree>
    <p:extLst>
      <p:ext uri="{BB962C8B-B14F-4D97-AF65-F5344CB8AC3E}">
        <p14:creationId xmlns:p14="http://schemas.microsoft.com/office/powerpoint/2010/main" val="403919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4159" y="5329138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Rube Goldberg designs are meant to show the unnecessary complexities in machines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463040"/>
            <a:ext cx="5859562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2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2400" dirty="0"/>
              <a:t>Webster’s  definition of  ‘Rube Goldberg’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4159" y="5329138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 comically involved, complicated invention, laboriously contrived to perform a simple operation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463040"/>
            <a:ext cx="638213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9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01762"/>
          </a:xfrm>
        </p:spPr>
        <p:txBody>
          <a:bodyPr>
            <a:noAutofit/>
          </a:bodyPr>
          <a:lstStyle/>
          <a:p>
            <a:r>
              <a:rPr lang="en-US" dirty="0"/>
              <a:t>How does </a:t>
            </a:r>
            <a:r>
              <a:rPr lang="en-US" u="sng" dirty="0"/>
              <a:t>your</a:t>
            </a:r>
            <a:r>
              <a:rPr lang="en-US" dirty="0"/>
              <a:t> class</a:t>
            </a:r>
            <a:br>
              <a:rPr lang="en-US" dirty="0"/>
            </a:br>
            <a:r>
              <a:rPr lang="en-US" dirty="0"/>
              <a:t>turn off a light?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287438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Insanity </a:t>
            </a:r>
            <a:r>
              <a:rPr lang="en-US" dirty="0" err="1">
                <a:hlinkClick r:id="rId2"/>
              </a:rPr>
              <a:t>Kontraption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0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01762"/>
          </a:xfrm>
        </p:spPr>
        <p:txBody>
          <a:bodyPr>
            <a:noAutofit/>
          </a:bodyPr>
          <a:lstStyle/>
          <a:p>
            <a:r>
              <a:rPr lang="en-US" dirty="0"/>
              <a:t>How to get started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1981200"/>
            <a:ext cx="701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Select --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 end goal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Size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Gather ideas  (Check  out </a:t>
            </a:r>
            <a:r>
              <a:rPr lang="en-US" sz="2400" dirty="0">
                <a:hlinkClick r:id="rId2"/>
              </a:rPr>
              <a:t>this</a:t>
            </a:r>
            <a:r>
              <a:rPr lang="en-US" sz="2400" dirty="0"/>
              <a:t> and </a:t>
            </a:r>
            <a:r>
              <a:rPr lang="en-US" sz="2400" dirty="0">
                <a:hlinkClick r:id="rId3"/>
              </a:rPr>
              <a:t>this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Make a rough plan!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Major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Secondary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Connectors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857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dirty="0"/>
              <a:t>Major Components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4159" y="532913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Use large or unusual objects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463040"/>
            <a:ext cx="6250125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1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EAED96E10BCA40BDA5EB30F0465AD3" ma:contentTypeVersion="14" ma:contentTypeDescription="Create a new document." ma:contentTypeScope="" ma:versionID="e8a94014eefac70ad39f06df07489e21">
  <xsd:schema xmlns:xsd="http://www.w3.org/2001/XMLSchema" xmlns:xs="http://www.w3.org/2001/XMLSchema" xmlns:p="http://schemas.microsoft.com/office/2006/metadata/properties" xmlns:ns1="http://schemas.microsoft.com/sharepoint/v3" xmlns:ns2="088d137d-5615-4eef-b587-bed4a46960ec" targetNamespace="http://schemas.microsoft.com/office/2006/metadata/properties" ma:root="true" ma:fieldsID="6f5aa7cb447573b7db7d1a624c10b5cf" ns1:_="" ns2:_="">
    <xsd:import namespace="http://schemas.microsoft.com/sharepoint/v3"/>
    <xsd:import namespace="088d137d-5615-4eef-b587-bed4a4696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d137d-5615-4eef-b587-bed4a46960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d757968-b5e0-43bf-af52-13bc706514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088d137d-5615-4eef-b587-bed4a46960e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AEBF92-8B1B-4327-95ED-D570A0FF3297}"/>
</file>

<file path=customXml/itemProps2.xml><?xml version="1.0" encoding="utf-8"?>
<ds:datastoreItem xmlns:ds="http://schemas.openxmlformats.org/officeDocument/2006/customXml" ds:itemID="{11496568-8B06-46A3-A164-5D7013E8A4F9}"/>
</file>

<file path=customXml/itemProps3.xml><?xml version="1.0" encoding="utf-8"?>
<ds:datastoreItem xmlns:ds="http://schemas.openxmlformats.org/officeDocument/2006/customXml" ds:itemID="{F7973E78-3739-4309-9BFD-ABCA1B4428A9}"/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683</Words>
  <Application>Microsoft Office PowerPoint</Application>
  <PresentationFormat>On-screen Show (4:3)</PresentationFormat>
  <Paragraphs>108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Overview</vt:lpstr>
      <vt:lpstr>Florida Solar Energy Center® (FSEC®)</vt:lpstr>
      <vt:lpstr>PowerPoint Presentation</vt:lpstr>
      <vt:lpstr>PowerPoint Presentation</vt:lpstr>
      <vt:lpstr>Webster’s  definition of  ‘Rube Goldberg’</vt:lpstr>
      <vt:lpstr>How does your class turn off a light?</vt:lpstr>
      <vt:lpstr>How to get started</vt:lpstr>
      <vt:lpstr>Major Components</vt:lpstr>
      <vt:lpstr>Major Components</vt:lpstr>
      <vt:lpstr>Secondary Components</vt:lpstr>
      <vt:lpstr>Secondary Components</vt:lpstr>
      <vt:lpstr>Secondary Components</vt:lpstr>
      <vt:lpstr>Secondary Components</vt:lpstr>
      <vt:lpstr>Connectors</vt:lpstr>
      <vt:lpstr>Connectors</vt:lpstr>
      <vt:lpstr>Building and Testing</vt:lpstr>
      <vt:lpstr>Building and Testing</vt:lpstr>
      <vt:lpstr>Lights, Camera, Action!</vt:lpstr>
      <vt:lpstr>Energy Transfer Machine Rules</vt:lpstr>
      <vt:lpstr>Energy Transfer Machine Rules</vt:lpstr>
      <vt:lpstr>Energy Transfer Machine Rules</vt:lpstr>
      <vt:lpstr>Winning Tips</vt:lpstr>
      <vt:lpstr>Make it interesting</vt:lpstr>
      <vt:lpstr>Make it go for 1 minute</vt:lpstr>
      <vt:lpstr>Have a theme; add humor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Sherri Shields</dc:creator>
  <cp:lastModifiedBy>Susan Schleith</cp:lastModifiedBy>
  <cp:revision>179</cp:revision>
  <cp:lastPrinted>2015-01-19T16:31:07Z</cp:lastPrinted>
  <dcterms:created xsi:type="dcterms:W3CDTF">2010-10-21T17:38:20Z</dcterms:created>
  <dcterms:modified xsi:type="dcterms:W3CDTF">2025-09-10T20:33:01Z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0x010100F5EAED96E10BCA40BDA5EB30F0465AD3</vt:lpwstr>
  </property>
</Properties>
</file>